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if" ContentType="image/tif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31"/>
  </p:notesMasterIdLst>
  <p:handoutMasterIdLst>
    <p:handoutMasterId r:id="rId32"/>
  </p:handoutMasterIdLst>
  <p:sldIdLst>
    <p:sldId id="256" r:id="rId2"/>
    <p:sldId id="262" r:id="rId3"/>
    <p:sldId id="267" r:id="rId4"/>
    <p:sldId id="268" r:id="rId5"/>
    <p:sldId id="266" r:id="rId6"/>
    <p:sldId id="270" r:id="rId7"/>
    <p:sldId id="271" r:id="rId8"/>
    <p:sldId id="257" r:id="rId9"/>
    <p:sldId id="297" r:id="rId10"/>
    <p:sldId id="298" r:id="rId11"/>
    <p:sldId id="299" r:id="rId12"/>
    <p:sldId id="258" r:id="rId13"/>
    <p:sldId id="300" r:id="rId14"/>
    <p:sldId id="301" r:id="rId15"/>
    <p:sldId id="304" r:id="rId16"/>
    <p:sldId id="293" r:id="rId17"/>
    <p:sldId id="294" r:id="rId18"/>
    <p:sldId id="295" r:id="rId19"/>
    <p:sldId id="296" r:id="rId20"/>
    <p:sldId id="260" r:id="rId21"/>
    <p:sldId id="264" r:id="rId22"/>
    <p:sldId id="261" r:id="rId23"/>
    <p:sldId id="292" r:id="rId24"/>
    <p:sldId id="277" r:id="rId25"/>
    <p:sldId id="278" r:id="rId26"/>
    <p:sldId id="280" r:id="rId27"/>
    <p:sldId id="279" r:id="rId28"/>
    <p:sldId id="288" r:id="rId29"/>
    <p:sldId id="282" r:id="rId3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108" d="100"/>
          <a:sy n="108" d="100"/>
        </p:scale>
        <p:origin x="-744" y="-40"/>
      </p:cViewPr>
      <p:guideLst>
        <p:guide orient="horz" pos="2160"/>
        <p:guide pos="2880"/>
      </p:guideLst>
    </p:cSldViewPr>
  </p:slideViewPr>
  <p:notesTextViewPr>
    <p:cViewPr>
      <p:scale>
        <a:sx n="100" d="100"/>
        <a:sy n="100" d="100"/>
      </p:scale>
      <p:origin x="0" y="0"/>
    </p:cViewPr>
  </p:notesTextViewPr>
  <p:sorterViewPr>
    <p:cViewPr>
      <p:scale>
        <a:sx n="93" d="100"/>
        <a:sy n="93" d="100"/>
      </p:scale>
      <p:origin x="0" y="97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A217EC8F-BE25-444D-80D4-87DD9EB7AADF}" type="datetime1">
              <a:rPr lang="en-US" smtClean="0"/>
              <a:t>10/14/13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Best Practices, October, 2013</a:t>
            </a: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A39547C-F89C-1B41-9EF0-1C7CC960C87A}" type="slidenum">
              <a:rPr lang="en-US" smtClean="0"/>
              <a:t>‹#›</a:t>
            </a:fld>
            <a:endParaRPr lang="en-US"/>
          </a:p>
        </p:txBody>
      </p:sp>
    </p:spTree>
    <p:extLst>
      <p:ext uri="{BB962C8B-B14F-4D97-AF65-F5344CB8AC3E}">
        <p14:creationId xmlns:p14="http://schemas.microsoft.com/office/powerpoint/2010/main" val="428583600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1D1CA21-E70A-7B44-81B0-5B8764B8C476}" type="datetime1">
              <a:rPr lang="en-US" smtClean="0"/>
              <a:t>10/14/13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smtClean="0"/>
              <a:t>Best Practices, October, 2013</a:t>
            </a: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E1745EA-7879-9B43-A0E1-639ABD2A18F9}" type="slidenum">
              <a:rPr lang="en-US" smtClean="0"/>
              <a:t>‹#›</a:t>
            </a:fld>
            <a:endParaRPr lang="en-US"/>
          </a:p>
        </p:txBody>
      </p:sp>
    </p:spTree>
    <p:extLst>
      <p:ext uri="{BB962C8B-B14F-4D97-AF65-F5344CB8AC3E}">
        <p14:creationId xmlns:p14="http://schemas.microsoft.com/office/powerpoint/2010/main" val="206301740"/>
      </p:ext>
    </p:extLst>
  </p:cSld>
  <p:clrMap bg1="lt1" tx1="dk1" bg2="lt2" tx2="dk2" accent1="accent1" accent2="accent2" accent3="accent3" accent4="accent4" accent5="accent5" accent6="accent6" hlink="hlink" folHlink="folHlink"/>
  <p:hf sldNum="0"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sets the stage for what we did,</a:t>
            </a:r>
            <a:r>
              <a:rPr lang="en-US" baseline="0" dirty="0" smtClean="0"/>
              <a:t> gets audience members thinking about the variety of students in the course… for example, if only 4% took the final exam, where were the goals and needs of the other students? Perhaps supporting autonomy for some students will look different than other students. We need to know who they are and, more importantly, why they are participating.</a:t>
            </a:r>
            <a:endParaRPr lang="en-US" dirty="0"/>
          </a:p>
        </p:txBody>
      </p:sp>
      <p:sp>
        <p:nvSpPr>
          <p:cNvPr id="5" name="Footer Placeholder 4"/>
          <p:cNvSpPr>
            <a:spLocks noGrp="1"/>
          </p:cNvSpPr>
          <p:nvPr>
            <p:ph type="ftr" sz="quarter" idx="11"/>
          </p:nvPr>
        </p:nvSpPr>
        <p:spPr/>
        <p:txBody>
          <a:bodyPr/>
          <a:lstStyle/>
          <a:p>
            <a:r>
              <a:rPr lang="en-US" smtClean="0"/>
              <a:t>Best Practices, October, 2013</a:t>
            </a:r>
            <a:endParaRPr lang="en-US"/>
          </a:p>
        </p:txBody>
      </p:sp>
    </p:spTree>
    <p:extLst>
      <p:ext uri="{BB962C8B-B14F-4D97-AF65-F5344CB8AC3E}">
        <p14:creationId xmlns:p14="http://schemas.microsoft.com/office/powerpoint/2010/main" val="2250337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quick illustrations:</a:t>
            </a:r>
          </a:p>
          <a:p>
            <a:pPr marL="228600" indent="-228600">
              <a:buAutoNum type="arabicPeriod"/>
            </a:pPr>
            <a:r>
              <a:rPr lang="en-US" baseline="0" dirty="0" smtClean="0"/>
              <a:t>OLI was completely optional, no grades for it, no way of knowing who read and who didn’t, yet 41% accessed it at least once, quite pleased and surprised by how appreciative students were</a:t>
            </a:r>
          </a:p>
          <a:p>
            <a:pPr marL="228600" indent="-228600">
              <a:buAutoNum type="arabicPeriod"/>
            </a:pPr>
            <a:r>
              <a:rPr lang="en-US" baseline="0" dirty="0" smtClean="0"/>
              <a:t>Although the course was “self-paced”, they needed to complete weekly quizzes one week after the lectures were available, wanted more time, gave them more time (2 weeks), then students wanted even more time… could not accommodate because instructor felt like there would be no way students could cram all the material and quizzes in at the end of the course</a:t>
            </a:r>
          </a:p>
          <a:p>
            <a:pPr marL="228600" indent="-228600">
              <a:buAutoNum type="arabicPeriod"/>
            </a:pPr>
            <a:r>
              <a:rPr lang="en-US" baseline="0" dirty="0" smtClean="0"/>
              <a:t>Instructor wanted the rubrics for the two written assignments to be vague… he did not want to tell them exactly what to write and how to write it… in a quality review of the course, the reviewers also had concern about this, but the instructor stood by his decision…. Wanted to encourage creativity in the written assignments by not telling them exactly what to do.</a:t>
            </a:r>
            <a:endParaRPr lang="en-US" dirty="0"/>
          </a:p>
        </p:txBody>
      </p:sp>
      <p:sp>
        <p:nvSpPr>
          <p:cNvPr id="5" name="Footer Placeholder 4"/>
          <p:cNvSpPr>
            <a:spLocks noGrp="1"/>
          </p:cNvSpPr>
          <p:nvPr>
            <p:ph type="ftr" sz="quarter" idx="11"/>
          </p:nvPr>
        </p:nvSpPr>
        <p:spPr/>
        <p:txBody>
          <a:bodyPr/>
          <a:lstStyle/>
          <a:p>
            <a:r>
              <a:rPr lang="en-US" smtClean="0"/>
              <a:t>Best Practices, October, 2013</a:t>
            </a:r>
            <a:endParaRPr lang="en-US"/>
          </a:p>
        </p:txBody>
      </p:sp>
    </p:spTree>
    <p:extLst>
      <p:ext uri="{BB962C8B-B14F-4D97-AF65-F5344CB8AC3E}">
        <p14:creationId xmlns:p14="http://schemas.microsoft.com/office/powerpoint/2010/main" val="127669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Best Practices, October, 2013</a:t>
            </a:r>
            <a:endParaRPr lang="en-US"/>
          </a:p>
        </p:txBody>
      </p:sp>
    </p:spTree>
    <p:extLst>
      <p:ext uri="{BB962C8B-B14F-4D97-AF65-F5344CB8AC3E}">
        <p14:creationId xmlns:p14="http://schemas.microsoft.com/office/powerpoint/2010/main" val="169290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E9AA8D5C-8676-2045-83CC-FAF4871C1186}" type="datetime1">
              <a:rPr lang="en-US" smtClean="0"/>
              <a:t>10/14/13</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7D4DE8D9-89E4-AE4D-AF47-468E86AA493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39A34-9833-4542-8A35-4A4D7607F045}" type="datetime1">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E8D9-89E4-AE4D-AF47-468E86AA493F}"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1681DD9D-2D07-3743-869F-8F487CC48F09}" type="datetime1">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424096C5-17D4-4F4B-A8F6-F96C55A7377D}" type="datetime1">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E2127E-2937-204F-AF74-FD3897E7D04F}" type="datetime1">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ED7F17-6A50-C84F-A312-17BD5D992EC8}" type="datetime1">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AEC2E2B-7BEE-EF49-9FC6-B2D926B44DF7}" type="datetime1">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EAEAAAC1-C0E3-7842-BF81-7C8ED7F085B1}" type="datetime1">
              <a:rPr lang="en-US" smtClean="0"/>
              <a:t>10/14/13</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E8F3CB-92F1-3241-80C2-A24F0337FE6A}" type="datetime1">
              <a:rPr lang="en-US" smtClean="0"/>
              <a:t>10/14/13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45C7BAE-C569-DA45-86F3-DAB635FAC49E}" type="datetime1">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C5E8DAD-CD46-5F4E-B07C-37C799213176}" type="datetime1">
              <a:rPr lang="en-US" smtClean="0"/>
              <a:t>10/14/13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E49EC72-CCFF-6644-8947-FE0823930E1D}" type="datetime1">
              <a:rPr lang="en-US" smtClean="0"/>
              <a:t>10/14/13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6FAF152-3533-F64F-9F7F-195D73FB84E4}" type="datetime1">
              <a:rPr lang="en-US" smtClean="0"/>
              <a:t>10/14/13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27FFDA22-160A-B243-A521-58729BE4F73F}" type="datetime1">
              <a:rPr lang="en-US" smtClean="0"/>
              <a:t>10/14/13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4DE8D9-89E4-AE4D-AF47-468E86AA493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3DAAC3F7-D1FE-BB48-AA99-537BDAFF0547}" type="datetime1">
              <a:rPr lang="en-US" smtClean="0"/>
              <a:t>10/14/13</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7D4DE8D9-89E4-AE4D-AF47-468E86AA493F}" type="slidenum">
              <a:rPr lang="en-US" smtClean="0"/>
              <a:t>‹#›</a:t>
            </a:fld>
            <a:endParaRPr lang="en-US"/>
          </a:p>
        </p:txBody>
      </p:sp>
      <p:grpSp>
        <p:nvGrpSpPr>
          <p:cNvPr id="7" name="Group 15"/>
          <p:cNvGrpSpPr/>
          <p:nvPr userDrawn="1"/>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anyakhovanova.com/Jokes/pictures.html" TargetMode="Externa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ckihoefle.com/summer-rules/" TargetMode="Externa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chester.edu/pr/Review/V72N6/0401_feature1.html" TargetMode="Externa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bilebeat.com/embrace-your-inner-control-freak-boards-vs-software/" TargetMode="Externa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b="1" dirty="0"/>
              <a:t>Room to Grow</a:t>
            </a:r>
            <a:r>
              <a:rPr lang="en-US" dirty="0"/>
              <a:t/>
            </a:r>
            <a:br>
              <a:rPr lang="en-US" dirty="0"/>
            </a:br>
            <a:r>
              <a:rPr lang="en-US" sz="4400" dirty="0"/>
              <a:t>Enhancing Learning by Supporting </a:t>
            </a:r>
            <a:r>
              <a:rPr lang="en-US" sz="4400" dirty="0" smtClean="0"/>
              <a:t>Autonomy</a:t>
            </a:r>
            <a:endParaRPr lang="en-US" dirty="0"/>
          </a:p>
        </p:txBody>
      </p:sp>
      <p:sp>
        <p:nvSpPr>
          <p:cNvPr id="3" name="Subtitle 2"/>
          <p:cNvSpPr>
            <a:spLocks noGrp="1"/>
          </p:cNvSpPr>
          <p:nvPr>
            <p:ph type="subTitle" idx="1"/>
          </p:nvPr>
        </p:nvSpPr>
        <p:spPr>
          <a:xfrm>
            <a:off x="914400" y="3177173"/>
            <a:ext cx="7342188" cy="2746074"/>
          </a:xfrm>
        </p:spPr>
        <p:txBody>
          <a:bodyPr/>
          <a:lstStyle/>
          <a:p>
            <a:pPr algn="l"/>
            <a:r>
              <a:rPr lang="en-US" b="1" dirty="0" smtClean="0"/>
              <a:t>Larry Rudiger</a:t>
            </a:r>
          </a:p>
          <a:p>
            <a:pPr algn="l"/>
            <a:r>
              <a:rPr lang="en-US" sz="1800" dirty="0" smtClean="0"/>
              <a:t>The University of Vermont</a:t>
            </a:r>
          </a:p>
          <a:p>
            <a:pPr algn="l"/>
            <a:endParaRPr lang="en-US" sz="1600" dirty="0" smtClean="0"/>
          </a:p>
          <a:p>
            <a:pPr algn="l"/>
            <a:r>
              <a:rPr lang="en-US" b="1" dirty="0"/>
              <a:t>Stacie </a:t>
            </a:r>
            <a:r>
              <a:rPr lang="en-US" b="1" dirty="0" smtClean="0"/>
              <a:t>Spencer</a:t>
            </a:r>
            <a:endParaRPr lang="en-US" dirty="0"/>
          </a:p>
          <a:p>
            <a:pPr algn="l"/>
            <a:r>
              <a:rPr lang="en-US" sz="1800" dirty="0" smtClean="0"/>
              <a:t>MCPHS </a:t>
            </a:r>
            <a:r>
              <a:rPr lang="en-US" sz="1800" dirty="0"/>
              <a:t>University</a:t>
            </a:r>
          </a:p>
          <a:p>
            <a:pPr algn="l"/>
            <a:endParaRPr lang="en-US" sz="1600" dirty="0" smtClean="0"/>
          </a:p>
          <a:p>
            <a:pPr algn="l"/>
            <a:r>
              <a:rPr lang="en-US" b="1" dirty="0"/>
              <a:t>Keith </a:t>
            </a:r>
            <a:r>
              <a:rPr lang="en-US" b="1" dirty="0" err="1" smtClean="0"/>
              <a:t>Bujak</a:t>
            </a:r>
            <a:endParaRPr lang="en-US" dirty="0"/>
          </a:p>
          <a:p>
            <a:pPr algn="l"/>
            <a:r>
              <a:rPr lang="en-US" sz="1800" dirty="0"/>
              <a:t>Georgia Institute of </a:t>
            </a:r>
            <a:r>
              <a:rPr lang="en-US" sz="1800" dirty="0" smtClean="0"/>
              <a:t>Technology</a:t>
            </a:r>
          </a:p>
          <a:p>
            <a:endParaRPr lang="en-US" sz="300" dirty="0"/>
          </a:p>
          <a:p>
            <a:r>
              <a:rPr lang="en-US" sz="1600" i="1" dirty="0" smtClean="0"/>
              <a:t>Best Practices Conference, 2013, Atlanta, GA</a:t>
            </a:r>
            <a:endParaRPr lang="en-US" sz="1600" i="1" dirty="0"/>
          </a:p>
        </p:txBody>
      </p:sp>
      <p:pic>
        <p:nvPicPr>
          <p:cNvPr id="4" name="Picture 3" descr="mcphsu_logo56e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853" y="4190593"/>
            <a:ext cx="2133600" cy="600075"/>
          </a:xfrm>
          <a:prstGeom prst="rect">
            <a:avLst/>
          </a:prstGeom>
        </p:spPr>
      </p:pic>
      <p:pic>
        <p:nvPicPr>
          <p:cNvPr id="5" name="Picture 4" descr="uvmlogosolid3425k.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853" y="3251885"/>
            <a:ext cx="2459736" cy="629564"/>
          </a:xfrm>
          <a:prstGeom prst="rect">
            <a:avLst/>
          </a:prstGeom>
        </p:spPr>
      </p:pic>
      <p:pic>
        <p:nvPicPr>
          <p:cNvPr id="6" name="Picture 5"/>
          <p:cNvPicPr>
            <a:picLocks noChangeAspect="1"/>
          </p:cNvPicPr>
          <p:nvPr/>
        </p:nvPicPr>
        <p:blipFill>
          <a:blip r:embed="rId4"/>
          <a:stretch>
            <a:fillRect/>
          </a:stretch>
        </p:blipFill>
        <p:spPr>
          <a:xfrm>
            <a:off x="5796853" y="4979941"/>
            <a:ext cx="2279914" cy="763772"/>
          </a:xfrm>
          <a:prstGeom prst="rect">
            <a:avLst/>
          </a:prstGeom>
        </p:spPr>
      </p:pic>
    </p:spTree>
    <p:extLst>
      <p:ext uri="{BB962C8B-B14F-4D97-AF65-F5344CB8AC3E}">
        <p14:creationId xmlns:p14="http://schemas.microsoft.com/office/powerpoint/2010/main" val="39503726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a:t>
            </a:r>
            <a:br>
              <a:rPr lang="en-US" dirty="0" smtClean="0"/>
            </a:br>
            <a:r>
              <a:rPr lang="en-US" dirty="0" smtClean="0"/>
              <a:t>Stacie &amp; the</a:t>
            </a:r>
            <a:r>
              <a:rPr lang="en-US" i="1" dirty="0" smtClean="0"/>
              <a:t> MRI Project</a:t>
            </a:r>
            <a:endParaRPr lang="en-US" dirty="0"/>
          </a:p>
        </p:txBody>
      </p:sp>
      <p:sp>
        <p:nvSpPr>
          <p:cNvPr id="4" name="Subtitle 4"/>
          <p:cNvSpPr txBox="1">
            <a:spLocks/>
          </p:cNvSpPr>
          <p:nvPr/>
        </p:nvSpPr>
        <p:spPr>
          <a:xfrm>
            <a:off x="914400" y="2105024"/>
            <a:ext cx="7342188" cy="3590926"/>
          </a:xfrm>
          <a:prstGeom prst="rect">
            <a:avLst/>
          </a:prstGeom>
        </p:spPr>
        <p:txBody>
          <a:bodyPr vert="horz" lIns="91440" tIns="45720" rIns="91440" bIns="45720" rtlCol="0">
            <a:no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a:buClr>
                <a:srgbClr val="000000">
                  <a:lumMod val="75000"/>
                  <a:lumOff val="25000"/>
                </a:srgbClr>
              </a:buClr>
            </a:pPr>
            <a:r>
              <a:rPr lang="en-US" dirty="0" smtClean="0">
                <a:solidFill>
                  <a:srgbClr val="000000">
                    <a:lumMod val="75000"/>
                    <a:lumOff val="25000"/>
                  </a:srgbClr>
                </a:solidFill>
              </a:rPr>
              <a:t>Health Psychology students work with MRI students to address the issue of MRI-related anxiety</a:t>
            </a:r>
          </a:p>
          <a:p>
            <a:pPr>
              <a:buClr>
                <a:srgbClr val="000000">
                  <a:lumMod val="75000"/>
                  <a:lumOff val="25000"/>
                </a:srgbClr>
              </a:buClr>
            </a:pPr>
            <a:r>
              <a:rPr lang="en-US" dirty="0" smtClean="0">
                <a:solidFill>
                  <a:srgbClr val="000000">
                    <a:lumMod val="75000"/>
                    <a:lumOff val="25000"/>
                  </a:srgbClr>
                </a:solidFill>
              </a:rPr>
              <a:t>Consultation model</a:t>
            </a:r>
          </a:p>
          <a:p>
            <a:pPr>
              <a:buClr>
                <a:srgbClr val="000000">
                  <a:lumMod val="75000"/>
                  <a:lumOff val="25000"/>
                </a:srgbClr>
              </a:buClr>
            </a:pPr>
            <a:r>
              <a:rPr lang="en-US" dirty="0" err="1" smtClean="0">
                <a:solidFill>
                  <a:srgbClr val="000000">
                    <a:lumMod val="75000"/>
                    <a:lumOff val="25000"/>
                  </a:srgbClr>
                </a:solidFill>
              </a:rPr>
              <a:t>Interprofessional</a:t>
            </a:r>
            <a:r>
              <a:rPr lang="en-US" dirty="0" smtClean="0">
                <a:solidFill>
                  <a:srgbClr val="000000">
                    <a:lumMod val="75000"/>
                    <a:lumOff val="25000"/>
                  </a:srgbClr>
                </a:solidFill>
              </a:rPr>
              <a:t> education (IPE) opportunity</a:t>
            </a:r>
          </a:p>
          <a:p>
            <a:pPr>
              <a:buClr>
                <a:srgbClr val="000000">
                  <a:lumMod val="75000"/>
                  <a:lumOff val="25000"/>
                </a:srgbClr>
              </a:buClr>
            </a:pPr>
            <a:r>
              <a:rPr lang="en-US" dirty="0" smtClean="0">
                <a:solidFill>
                  <a:srgbClr val="000000">
                    <a:lumMod val="75000"/>
                    <a:lumOff val="25000"/>
                  </a:srgbClr>
                </a:solidFill>
              </a:rPr>
              <a:t>Development of Institute of Medicine (IOM) Core Competencies</a:t>
            </a:r>
          </a:p>
          <a:p>
            <a:pPr>
              <a:buClr>
                <a:srgbClr val="000000">
                  <a:lumMod val="75000"/>
                  <a:lumOff val="25000"/>
                </a:srgbClr>
              </a:buClr>
            </a:pPr>
            <a:r>
              <a:rPr lang="en-US" dirty="0" smtClean="0">
                <a:solidFill>
                  <a:srgbClr val="000000">
                    <a:lumMod val="75000"/>
                    <a:lumOff val="25000"/>
                  </a:srgbClr>
                </a:solidFill>
              </a:rPr>
              <a:t>Development of professional </a:t>
            </a:r>
            <a:r>
              <a:rPr lang="en-US" dirty="0">
                <a:solidFill>
                  <a:srgbClr val="000000">
                    <a:lumMod val="75000"/>
                    <a:lumOff val="25000"/>
                  </a:srgbClr>
                </a:solidFill>
              </a:rPr>
              <a:t>i</a:t>
            </a:r>
            <a:r>
              <a:rPr lang="en-US" dirty="0" smtClean="0">
                <a:solidFill>
                  <a:srgbClr val="000000">
                    <a:lumMod val="75000"/>
                    <a:lumOff val="25000"/>
                  </a:srgbClr>
                </a:solidFill>
              </a:rPr>
              <a:t>dentity </a:t>
            </a:r>
          </a:p>
        </p:txBody>
      </p:sp>
    </p:spTree>
    <p:extLst>
      <p:ext uri="{BB962C8B-B14F-4D97-AF65-F5344CB8AC3E}">
        <p14:creationId xmlns:p14="http://schemas.microsoft.com/office/powerpoint/2010/main" val="23301435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244158"/>
            <a:ext cx="8604830" cy="1339850"/>
          </a:xfrm>
        </p:spPr>
        <p:txBody>
          <a:bodyPr>
            <a:noAutofit/>
          </a:bodyPr>
          <a:lstStyle/>
          <a:p>
            <a:r>
              <a:rPr lang="en-US" sz="4400" dirty="0" smtClean="0"/>
              <a:t>1. </a:t>
            </a:r>
            <a:r>
              <a:rPr lang="en-US" sz="4400" i="1" dirty="0" smtClean="0"/>
              <a:t>The MRI Project</a:t>
            </a:r>
            <a:endParaRPr lang="en-US" sz="44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3950141"/>
              </p:ext>
            </p:extLst>
          </p:nvPr>
        </p:nvGraphicFramePr>
        <p:xfrm>
          <a:off x="492643" y="2480403"/>
          <a:ext cx="8145030" cy="3261360"/>
        </p:xfrm>
        <a:graphic>
          <a:graphicData uri="http://schemas.openxmlformats.org/drawingml/2006/table">
            <a:tbl>
              <a:tblPr firstRow="1" bandRow="1">
                <a:tableStyleId>{5C22544A-7EE6-4342-B048-85BDC9FD1C3A}</a:tableStyleId>
              </a:tblPr>
              <a:tblGrid>
                <a:gridCol w="4072515"/>
                <a:gridCol w="4072515"/>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a:txBody>
                    <a:bodyPr/>
                    <a:lstStyle/>
                    <a:p>
                      <a:r>
                        <a:rPr lang="en-US" sz="2200" i="1" dirty="0" smtClean="0"/>
                        <a:t>Inner </a:t>
                      </a:r>
                      <a:r>
                        <a:rPr lang="en-US" sz="2200" dirty="0" smtClean="0"/>
                        <a:t>motivational resources:</a:t>
                      </a:r>
                      <a:endParaRPr lang="en-US" sz="2200" dirty="0"/>
                    </a:p>
                  </a:txBody>
                  <a:tcPr anchor="ctr"/>
                </a:tc>
                <a:tc>
                  <a:txBody>
                    <a:bodyPr/>
                    <a:lstStyle/>
                    <a:p>
                      <a:r>
                        <a:rPr lang="en-US" sz="2200" i="1" dirty="0" smtClean="0"/>
                        <a:t>External</a:t>
                      </a:r>
                      <a:r>
                        <a:rPr lang="en-US" sz="2200" i="1" baseline="0" dirty="0" smtClean="0"/>
                        <a:t> </a:t>
                      </a:r>
                      <a:r>
                        <a:rPr lang="en-US" sz="2200" i="0" dirty="0" smtClean="0"/>
                        <a:t>motivational</a:t>
                      </a:r>
                      <a:r>
                        <a:rPr lang="en-US" sz="2200" i="0" baseline="0" dirty="0" smtClean="0"/>
                        <a:t> </a:t>
                      </a:r>
                      <a:r>
                        <a:rPr lang="en-US" sz="2200" i="0" dirty="0" smtClean="0"/>
                        <a:t>resources</a:t>
                      </a:r>
                      <a:r>
                        <a:rPr lang="en-US" sz="2200" i="1" dirty="0" smtClean="0"/>
                        <a:t>:</a:t>
                      </a:r>
                      <a:endParaRPr lang="en-US" sz="2200" i="1" dirty="0"/>
                    </a:p>
                  </a:txBody>
                  <a:tcPr anchor="ct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smtClean="0"/>
                        <a:t>Provide</a:t>
                      </a:r>
                      <a:r>
                        <a:rPr lang="en-US" sz="2200" baseline="0" dirty="0" smtClean="0"/>
                        <a:t> personal experience</a:t>
                      </a:r>
                      <a:endParaRPr lang="en-US" sz="2200" dirty="0" smtClean="0"/>
                    </a:p>
                  </a:txBody>
                  <a:tcPr/>
                </a:tc>
                <a:tc>
                  <a:txBody>
                    <a:bodyPr/>
                    <a:lstStyle/>
                    <a:p>
                      <a:pPr marL="342900" indent="-342900">
                        <a:buFont typeface="Arial"/>
                        <a:buChar char="•"/>
                      </a:pPr>
                      <a:r>
                        <a:rPr lang="en-US" sz="2200" dirty="0" smtClean="0"/>
                        <a:t>Describe typical experience</a:t>
                      </a:r>
                      <a:endParaRPr lang="en-US" sz="2200" dirty="0"/>
                    </a:p>
                  </a:txBody>
                  <a:tcPr/>
                </a:tc>
              </a:tr>
              <a:tr h="370840">
                <a:tc>
                  <a:txBody>
                    <a:bodyPr/>
                    <a:lstStyle/>
                    <a:p>
                      <a:pPr marL="342900" indent="-342900">
                        <a:buFont typeface="Arial"/>
                        <a:buChar char="•"/>
                      </a:pPr>
                      <a:r>
                        <a:rPr lang="en-US" sz="2200" dirty="0" smtClean="0"/>
                        <a:t>Student-selected evidence</a:t>
                      </a:r>
                      <a:endParaRPr lang="en-US" sz="2200" dirty="0"/>
                    </a:p>
                  </a:txBody>
                  <a:tcPr/>
                </a:tc>
                <a:tc>
                  <a:txBody>
                    <a:bodyPr/>
                    <a:lstStyle/>
                    <a:p>
                      <a:pPr marL="342900" indent="-342900">
                        <a:buFont typeface="Arial"/>
                        <a:buChar char="•"/>
                      </a:pPr>
                      <a:r>
                        <a:rPr lang="en-US" sz="2200" dirty="0" smtClean="0"/>
                        <a:t>Professor-</a:t>
                      </a:r>
                      <a:r>
                        <a:rPr lang="en-US" sz="2200" baseline="0" dirty="0" smtClean="0"/>
                        <a:t>assigned readings</a:t>
                      </a:r>
                      <a:endParaRPr lang="en-US" sz="2200" dirty="0"/>
                    </a:p>
                  </a:txBody>
                  <a:tcPr/>
                </a:tc>
              </a:tr>
              <a:tr h="370840">
                <a:tc>
                  <a:txBody>
                    <a:bodyPr/>
                    <a:lstStyle/>
                    <a:p>
                      <a:pPr marL="342900" indent="-342900">
                        <a:buFont typeface="Arial"/>
                        <a:buChar char="•"/>
                      </a:pPr>
                      <a:r>
                        <a:rPr lang="en-US" sz="2200" dirty="0" smtClean="0"/>
                        <a:t>Identification of issues</a:t>
                      </a:r>
                      <a:r>
                        <a:rPr lang="en-US" sz="2200" baseline="0" dirty="0" smtClean="0"/>
                        <a:t> to address</a:t>
                      </a:r>
                      <a:endParaRPr lang="en-US" sz="2200" dirty="0"/>
                    </a:p>
                  </a:txBody>
                  <a:tcPr/>
                </a:tc>
                <a:tc>
                  <a:txBody>
                    <a:bodyPr/>
                    <a:lstStyle/>
                    <a:p>
                      <a:pPr marL="342900" indent="-342900">
                        <a:buFont typeface="Arial"/>
                        <a:buChar char="•"/>
                      </a:pPr>
                      <a:r>
                        <a:rPr lang="en-US" sz="2200" dirty="0" smtClean="0"/>
                        <a:t>Assigned</a:t>
                      </a:r>
                      <a:r>
                        <a:rPr lang="en-US" sz="2200" baseline="0" dirty="0" smtClean="0"/>
                        <a:t> issues to address</a:t>
                      </a:r>
                      <a:endParaRPr lang="en-US" sz="2200" dirty="0"/>
                    </a:p>
                  </a:txBody>
                  <a:tcPr/>
                </a:tc>
              </a:tr>
              <a:tr h="370840">
                <a:tc>
                  <a:txBody>
                    <a:bodyPr/>
                    <a:lstStyle/>
                    <a:p>
                      <a:pPr marL="342900" indent="-342900">
                        <a:buFont typeface="Arial"/>
                        <a:buChar char="•"/>
                      </a:pPr>
                      <a:r>
                        <a:rPr lang="en-US" sz="2200" dirty="0" smtClean="0"/>
                        <a:t>Student-determined</a:t>
                      </a:r>
                      <a:r>
                        <a:rPr lang="en-US" sz="2200" baseline="0" dirty="0" smtClean="0"/>
                        <a:t> solutions</a:t>
                      </a:r>
                      <a:endParaRPr lang="en-US" sz="2200" dirty="0"/>
                    </a:p>
                  </a:txBody>
                  <a:tcPr/>
                </a:tc>
                <a:tc>
                  <a:txBody>
                    <a:bodyPr/>
                    <a:lstStyle/>
                    <a:p>
                      <a:pPr marL="342900" indent="-342900">
                        <a:buFont typeface="Arial"/>
                        <a:buChar char="•"/>
                      </a:pPr>
                      <a:r>
                        <a:rPr lang="en-US" sz="2200" dirty="0" smtClean="0"/>
                        <a:t>Professor-determined</a:t>
                      </a:r>
                      <a:r>
                        <a:rPr lang="en-US" sz="2200" baseline="0" dirty="0" smtClean="0"/>
                        <a:t> solutions</a:t>
                      </a:r>
                      <a:endParaRPr lang="en-US" sz="2200" dirty="0"/>
                    </a:p>
                  </a:txBody>
                  <a:tcPr/>
                </a:tc>
              </a:tr>
            </a:tbl>
          </a:graphicData>
        </a:graphic>
      </p:graphicFrame>
      <p:sp>
        <p:nvSpPr>
          <p:cNvPr id="5" name="TextBox 4"/>
          <p:cNvSpPr txBox="1"/>
          <p:nvPr/>
        </p:nvSpPr>
        <p:spPr>
          <a:xfrm>
            <a:off x="262743" y="1663753"/>
            <a:ext cx="8604830" cy="461665"/>
          </a:xfrm>
          <a:prstGeom prst="rect">
            <a:avLst/>
          </a:prstGeom>
          <a:noFill/>
        </p:spPr>
        <p:txBody>
          <a:bodyPr wrap="square" rtlCol="0">
            <a:spAutoFit/>
          </a:bodyPr>
          <a:lstStyle/>
          <a:p>
            <a:r>
              <a:rPr lang="en-US" sz="2400" b="1" dirty="0" smtClean="0"/>
              <a:t>Used</a:t>
            </a:r>
            <a:r>
              <a:rPr lang="en-US" sz="2400" dirty="0" smtClean="0"/>
              <a:t> to spur engagement.</a:t>
            </a:r>
            <a:endParaRPr lang="en-US" sz="2800" dirty="0"/>
          </a:p>
        </p:txBody>
      </p:sp>
      <p:sp>
        <p:nvSpPr>
          <p:cNvPr id="6" name="TextBox 5"/>
          <p:cNvSpPr txBox="1"/>
          <p:nvPr/>
        </p:nvSpPr>
        <p:spPr>
          <a:xfrm>
            <a:off x="262743" y="5954778"/>
            <a:ext cx="8604830" cy="461665"/>
          </a:xfrm>
          <a:prstGeom prst="rect">
            <a:avLst/>
          </a:prstGeom>
          <a:noFill/>
        </p:spPr>
        <p:txBody>
          <a:bodyPr wrap="square" rtlCol="0">
            <a:spAutoFit/>
          </a:bodyPr>
          <a:lstStyle/>
          <a:p>
            <a:r>
              <a:rPr lang="en-US" sz="2400" dirty="0" smtClean="0"/>
              <a:t> Students as origins, agents, doing what they value. </a:t>
            </a:r>
            <a:endParaRPr lang="en-US" sz="2400" dirty="0"/>
          </a:p>
        </p:txBody>
      </p:sp>
    </p:spTree>
    <p:extLst>
      <p:ext uri="{BB962C8B-B14F-4D97-AF65-F5344CB8AC3E}">
        <p14:creationId xmlns:p14="http://schemas.microsoft.com/office/powerpoint/2010/main" val="25106206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77" y="244158"/>
            <a:ext cx="7345362" cy="1339850"/>
          </a:xfrm>
        </p:spPr>
        <p:txBody>
          <a:bodyPr>
            <a:noAutofit/>
          </a:bodyPr>
          <a:lstStyle/>
          <a:p>
            <a:r>
              <a:rPr lang="en-US" sz="4400" dirty="0" smtClean="0"/>
              <a:t>2. Provide explanatory rationales.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5237424"/>
              </p:ext>
            </p:extLst>
          </p:nvPr>
        </p:nvGraphicFramePr>
        <p:xfrm>
          <a:off x="492643" y="2480403"/>
          <a:ext cx="8145030" cy="3169920"/>
        </p:xfrm>
        <a:graphic>
          <a:graphicData uri="http://schemas.openxmlformats.org/drawingml/2006/table">
            <a:tbl>
              <a:tblPr firstRow="1" bandRow="1">
                <a:tableStyleId>{5C22544A-7EE6-4342-B048-85BDC9FD1C3A}</a:tableStyleId>
              </a:tblPr>
              <a:tblGrid>
                <a:gridCol w="4247677"/>
                <a:gridCol w="3897353"/>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a:txBody>
                    <a:bodyPr/>
                    <a:lstStyle/>
                    <a:p>
                      <a:r>
                        <a:rPr lang="en-US" sz="2200" i="1" dirty="0" smtClean="0"/>
                        <a:t>Communicate</a:t>
                      </a:r>
                      <a:r>
                        <a:rPr lang="en-US" sz="2200" i="1" baseline="0" dirty="0" smtClean="0"/>
                        <a:t> and reveal the task's…</a:t>
                      </a:r>
                      <a:endParaRPr lang="en-US" sz="2200" dirty="0"/>
                    </a:p>
                  </a:txBody>
                  <a:tcPr anchor="ctr"/>
                </a:tc>
                <a:tc>
                  <a:txBody>
                    <a:bodyPr/>
                    <a:lstStyle/>
                    <a:p>
                      <a:r>
                        <a:rPr lang="en-US" sz="2200" i="1" dirty="0" smtClean="0"/>
                        <a:t>Offer</a:t>
                      </a:r>
                      <a:r>
                        <a:rPr lang="en-US" sz="2200" i="1" baseline="0" dirty="0" smtClean="0"/>
                        <a:t> no rationale, and students come to think that…</a:t>
                      </a:r>
                      <a:endParaRPr lang="en-US" sz="2200" i="1" dirty="0"/>
                    </a:p>
                  </a:txBody>
                  <a:tcPr anchor="ct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smtClean="0"/>
                        <a:t>importance</a:t>
                      </a:r>
                    </a:p>
                  </a:txBody>
                  <a:tcPr/>
                </a:tc>
                <a:tc>
                  <a:txBody>
                    <a:bodyPr/>
                    <a:lstStyle/>
                    <a:p>
                      <a:pPr marL="342900" indent="-342900">
                        <a:buFont typeface="Arial"/>
                        <a:buChar char="•"/>
                      </a:pPr>
                      <a:r>
                        <a:rPr lang="en-US" sz="2200" dirty="0" smtClean="0"/>
                        <a:t>it's busy work</a:t>
                      </a:r>
                      <a:endParaRPr lang="en-US" sz="2200" dirty="0"/>
                    </a:p>
                  </a:txBody>
                  <a:tcPr/>
                </a:tc>
              </a:tr>
              <a:tr h="370840">
                <a:tc>
                  <a:txBody>
                    <a:bodyPr/>
                    <a:lstStyle/>
                    <a:p>
                      <a:pPr marL="342900" indent="-342900">
                        <a:buFont typeface="Arial"/>
                        <a:buChar char="•"/>
                      </a:pPr>
                      <a:r>
                        <a:rPr lang="en-US" sz="2200" dirty="0" smtClean="0"/>
                        <a:t>potential</a:t>
                      </a:r>
                      <a:r>
                        <a:rPr lang="en-US" sz="2200" baseline="0" dirty="0" smtClean="0"/>
                        <a:t> usefulness &amp; significance</a:t>
                      </a:r>
                      <a:endParaRPr lang="en-US" sz="2200" dirty="0"/>
                    </a:p>
                  </a:txBody>
                  <a:tcPr/>
                </a:tc>
                <a:tc>
                  <a:txBody>
                    <a:bodyPr/>
                    <a:lstStyle/>
                    <a:p>
                      <a:pPr marL="342900" indent="-342900">
                        <a:buFont typeface="Arial"/>
                        <a:buChar char="•"/>
                      </a:pPr>
                      <a:r>
                        <a:rPr lang="en-US" sz="2200" dirty="0" smtClean="0"/>
                        <a:t>rules are arbitrary</a:t>
                      </a:r>
                      <a:endParaRPr lang="en-US" sz="2200" dirty="0"/>
                    </a:p>
                  </a:txBody>
                  <a:tcPr/>
                </a:tc>
              </a:tr>
              <a:tr h="370840">
                <a:tc>
                  <a:txBody>
                    <a:bodyPr/>
                    <a:lstStyle/>
                    <a:p>
                      <a:pPr marL="342900" indent="-342900">
                        <a:buFont typeface="Arial"/>
                        <a:buChar char="•"/>
                      </a:pPr>
                      <a:r>
                        <a:rPr lang="en-US" sz="2200" dirty="0" smtClean="0"/>
                        <a:t>value,</a:t>
                      </a:r>
                      <a:r>
                        <a:rPr lang="en-US" sz="2200" baseline="0" dirty="0" smtClean="0"/>
                        <a:t> especially when not obvious</a:t>
                      </a:r>
                      <a:endParaRPr lang="en-US" sz="2200" dirty="0"/>
                    </a:p>
                  </a:txBody>
                  <a:tcPr/>
                </a:tc>
                <a:tc>
                  <a:txBody>
                    <a:bodyPr/>
                    <a:lstStyle/>
                    <a:p>
                      <a:pPr marL="342900" indent="-342900">
                        <a:buFont typeface="Arial"/>
                        <a:buChar char="•"/>
                      </a:pPr>
                      <a:r>
                        <a:rPr lang="en-US" sz="2200" dirty="0" smtClean="0"/>
                        <a:t>they are being ordered around</a:t>
                      </a:r>
                      <a:endParaRPr lang="en-US" sz="2200" dirty="0"/>
                    </a:p>
                  </a:txBody>
                  <a:tcPr/>
                </a:tc>
              </a:tr>
            </a:tbl>
          </a:graphicData>
        </a:graphic>
      </p:graphicFrame>
      <p:sp>
        <p:nvSpPr>
          <p:cNvPr id="5" name="TextBox 4"/>
          <p:cNvSpPr txBox="1"/>
          <p:nvPr/>
        </p:nvSpPr>
        <p:spPr>
          <a:xfrm>
            <a:off x="262743" y="1752165"/>
            <a:ext cx="8604830" cy="461665"/>
          </a:xfrm>
          <a:prstGeom prst="rect">
            <a:avLst/>
          </a:prstGeom>
          <a:noFill/>
        </p:spPr>
        <p:txBody>
          <a:bodyPr wrap="square" rtlCol="0">
            <a:spAutoFit/>
          </a:bodyPr>
          <a:lstStyle/>
          <a:p>
            <a:r>
              <a:rPr lang="en-US" sz="2400" b="1" dirty="0" smtClean="0"/>
              <a:t>Use </a:t>
            </a:r>
            <a:r>
              <a:rPr lang="en-US" sz="2400" dirty="0" smtClean="0"/>
              <a:t>when the task is uninteresting (but important).</a:t>
            </a:r>
            <a:endParaRPr lang="en-US" sz="2800" dirty="0"/>
          </a:p>
        </p:txBody>
      </p:sp>
      <p:sp>
        <p:nvSpPr>
          <p:cNvPr id="6" name="TextBox 5"/>
          <p:cNvSpPr txBox="1"/>
          <p:nvPr/>
        </p:nvSpPr>
        <p:spPr>
          <a:xfrm>
            <a:off x="262743" y="5735864"/>
            <a:ext cx="8604830" cy="461665"/>
          </a:xfrm>
          <a:prstGeom prst="rect">
            <a:avLst/>
          </a:prstGeom>
          <a:noFill/>
        </p:spPr>
        <p:txBody>
          <a:bodyPr wrap="square" rtlCol="0">
            <a:spAutoFit/>
          </a:bodyPr>
          <a:lstStyle/>
          <a:p>
            <a:r>
              <a:rPr lang="en-US" sz="2400" dirty="0" smtClean="0"/>
              <a:t> Students internalize value (from not worth to worth doing).</a:t>
            </a:r>
            <a:endParaRPr lang="en-US" sz="2400" dirty="0"/>
          </a:p>
        </p:txBody>
      </p:sp>
      <p:sp>
        <p:nvSpPr>
          <p:cNvPr id="7" name="TextBox 6"/>
          <p:cNvSpPr txBox="1"/>
          <p:nvPr/>
        </p:nvSpPr>
        <p:spPr>
          <a:xfrm>
            <a:off x="6174455" y="6296971"/>
            <a:ext cx="2563565" cy="369332"/>
          </a:xfrm>
          <a:prstGeom prst="rect">
            <a:avLst/>
          </a:prstGeom>
          <a:noFill/>
        </p:spPr>
        <p:txBody>
          <a:bodyPr wrap="none" rtlCol="0">
            <a:spAutoFit/>
          </a:bodyPr>
          <a:lstStyle/>
          <a:p>
            <a:pPr algn="r"/>
            <a:r>
              <a:rPr lang="en-US" i="1" dirty="0" smtClean="0"/>
              <a:t>Adapted from Reeve, 2011</a:t>
            </a:r>
            <a:endParaRPr lang="en-US" i="1" dirty="0"/>
          </a:p>
        </p:txBody>
      </p:sp>
    </p:spTree>
    <p:extLst>
      <p:ext uri="{BB962C8B-B14F-4D97-AF65-F5344CB8AC3E}">
        <p14:creationId xmlns:p14="http://schemas.microsoft.com/office/powerpoint/2010/main" val="1716410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a:t>
            </a:r>
            <a:br>
              <a:rPr lang="en-US" dirty="0" smtClean="0"/>
            </a:br>
            <a:r>
              <a:rPr lang="en-US" dirty="0" smtClean="0"/>
              <a:t>Stacie &amp; </a:t>
            </a:r>
            <a:r>
              <a:rPr lang="en-US" i="1" dirty="0" smtClean="0"/>
              <a:t>RM Consulting</a:t>
            </a:r>
            <a:endParaRPr lang="en-US" dirty="0"/>
          </a:p>
        </p:txBody>
      </p:sp>
      <p:sp>
        <p:nvSpPr>
          <p:cNvPr id="3" name="Content Placeholder 2"/>
          <p:cNvSpPr>
            <a:spLocks noGrp="1"/>
          </p:cNvSpPr>
          <p:nvPr>
            <p:ph idx="1"/>
          </p:nvPr>
        </p:nvSpPr>
        <p:spPr>
          <a:xfrm>
            <a:off x="900112" y="1757345"/>
            <a:ext cx="7345363" cy="3931920"/>
          </a:xfrm>
        </p:spPr>
        <p:txBody>
          <a:bodyPr>
            <a:noAutofit/>
          </a:bodyPr>
          <a:lstStyle/>
          <a:p>
            <a:r>
              <a:rPr lang="en-US" sz="3600" dirty="0" smtClean="0"/>
              <a:t>Real-world questions</a:t>
            </a:r>
            <a:endParaRPr lang="en-US" sz="3600" dirty="0"/>
          </a:p>
          <a:p>
            <a:r>
              <a:rPr lang="en-US" sz="3600" dirty="0" smtClean="0"/>
              <a:t>Students collaborate to </a:t>
            </a:r>
          </a:p>
          <a:p>
            <a:pPr lvl="1"/>
            <a:r>
              <a:rPr lang="en-US" sz="3200" dirty="0" smtClean="0"/>
              <a:t>Review the literature</a:t>
            </a:r>
          </a:p>
          <a:p>
            <a:pPr lvl="1"/>
            <a:r>
              <a:rPr lang="en-US" sz="3200" dirty="0" smtClean="0"/>
              <a:t>Design a study</a:t>
            </a:r>
          </a:p>
          <a:p>
            <a:pPr lvl="1"/>
            <a:r>
              <a:rPr lang="en-US" sz="3200" dirty="0" smtClean="0"/>
              <a:t>Prepare a recommendation</a:t>
            </a:r>
            <a:endParaRPr lang="en-US" sz="3200" dirty="0"/>
          </a:p>
          <a:p>
            <a:r>
              <a:rPr lang="en-US" sz="3600" dirty="0" smtClean="0"/>
              <a:t>Increased engagement</a:t>
            </a:r>
            <a:endParaRPr lang="en-US" sz="3600" dirty="0"/>
          </a:p>
        </p:txBody>
      </p:sp>
    </p:spTree>
    <p:extLst>
      <p:ext uri="{BB962C8B-B14F-4D97-AF65-F5344CB8AC3E}">
        <p14:creationId xmlns:p14="http://schemas.microsoft.com/office/powerpoint/2010/main" val="15613081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77" y="244158"/>
            <a:ext cx="7345362" cy="1203642"/>
          </a:xfrm>
        </p:spPr>
        <p:txBody>
          <a:bodyPr>
            <a:noAutofit/>
          </a:bodyPr>
          <a:lstStyle/>
          <a:p>
            <a:r>
              <a:rPr lang="en-US" sz="4400" dirty="0" smtClean="0"/>
              <a:t>2. </a:t>
            </a:r>
            <a:r>
              <a:rPr lang="en-US" sz="4400" i="1" dirty="0" smtClean="0"/>
              <a:t>RM Consulting</a:t>
            </a:r>
            <a:r>
              <a:rPr lang="en-US" sz="4400" dirty="0" smtClean="0"/>
              <a:t>.</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2145114"/>
              </p:ext>
            </p:extLst>
          </p:nvPr>
        </p:nvGraphicFramePr>
        <p:xfrm>
          <a:off x="492643" y="2137503"/>
          <a:ext cx="8145030" cy="3840480"/>
        </p:xfrm>
        <a:graphic>
          <a:graphicData uri="http://schemas.openxmlformats.org/drawingml/2006/table">
            <a:tbl>
              <a:tblPr firstRow="1" bandRow="1">
                <a:tableStyleId>{5C22544A-7EE6-4342-B048-85BDC9FD1C3A}</a:tableStyleId>
              </a:tblPr>
              <a:tblGrid>
                <a:gridCol w="4247677"/>
                <a:gridCol w="3897353"/>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a:txBody>
                    <a:bodyPr/>
                    <a:lstStyle/>
                    <a:p>
                      <a:r>
                        <a:rPr lang="en-US" sz="2200" i="1" dirty="0" smtClean="0"/>
                        <a:t>Communicate</a:t>
                      </a:r>
                      <a:r>
                        <a:rPr lang="en-US" sz="2200" i="1" baseline="0" dirty="0" smtClean="0"/>
                        <a:t> and reveal the task's…</a:t>
                      </a:r>
                      <a:endParaRPr lang="en-US" sz="2200" dirty="0"/>
                    </a:p>
                  </a:txBody>
                  <a:tcPr anchor="ctr"/>
                </a:tc>
                <a:tc>
                  <a:txBody>
                    <a:bodyPr/>
                    <a:lstStyle/>
                    <a:p>
                      <a:r>
                        <a:rPr lang="en-US" sz="2200" i="1" dirty="0" smtClean="0"/>
                        <a:t>Offer</a:t>
                      </a:r>
                      <a:r>
                        <a:rPr lang="en-US" sz="2200" i="1" baseline="0" dirty="0" smtClean="0"/>
                        <a:t> no rationale, and students come to think that…</a:t>
                      </a:r>
                      <a:endParaRPr lang="en-US" sz="2200" i="1" dirty="0"/>
                    </a:p>
                  </a:txBody>
                  <a:tcPr anchor="ct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smtClean="0"/>
                        <a:t>similarity</a:t>
                      </a:r>
                      <a:r>
                        <a:rPr lang="en-US" sz="2200" baseline="0" dirty="0" smtClean="0"/>
                        <a:t> to real-world decision making</a:t>
                      </a:r>
                      <a:endParaRPr lang="en-US" sz="2200" dirty="0" smtClean="0"/>
                    </a:p>
                  </a:txBody>
                  <a:tcPr/>
                </a:tc>
                <a:tc>
                  <a:txBody>
                    <a:bodyPr/>
                    <a:lstStyle/>
                    <a:p>
                      <a:pPr marL="342900" indent="-342900">
                        <a:buFont typeface="Arial"/>
                        <a:buChar char="•"/>
                      </a:pPr>
                      <a:r>
                        <a:rPr lang="en-US" sz="2200" dirty="0" smtClean="0"/>
                        <a:t>they won’t have to do these things after college</a:t>
                      </a:r>
                      <a:endParaRPr lang="en-US" sz="2200" dirty="0"/>
                    </a:p>
                  </a:txBody>
                  <a:tcPr/>
                </a:tc>
              </a:tr>
              <a:tr h="370840">
                <a:tc>
                  <a:txBody>
                    <a:bodyPr/>
                    <a:lstStyle/>
                    <a:p>
                      <a:pPr marL="342900" indent="-342900">
                        <a:buFont typeface="Arial"/>
                        <a:buChar char="•"/>
                      </a:pPr>
                      <a:r>
                        <a:rPr lang="en-US" sz="2200" dirty="0" smtClean="0"/>
                        <a:t>relevance to other courses</a:t>
                      </a:r>
                      <a:endParaRPr lang="en-US" sz="2200" dirty="0"/>
                    </a:p>
                  </a:txBody>
                  <a:tcPr/>
                </a:tc>
                <a:tc>
                  <a:txBody>
                    <a:bodyPr/>
                    <a:lstStyle/>
                    <a:p>
                      <a:pPr marL="342900" indent="-342900">
                        <a:buFont typeface="Arial"/>
                        <a:buChar char="•"/>
                      </a:pPr>
                      <a:r>
                        <a:rPr lang="en-US" sz="2200" dirty="0" smtClean="0"/>
                        <a:t>this is just what</a:t>
                      </a:r>
                      <a:r>
                        <a:rPr lang="en-US" sz="2200" baseline="0" dirty="0" smtClean="0"/>
                        <a:t> </a:t>
                      </a:r>
                      <a:r>
                        <a:rPr lang="en-US" sz="2200" i="1" baseline="0" dirty="0" smtClean="0"/>
                        <a:t>this</a:t>
                      </a:r>
                      <a:r>
                        <a:rPr lang="en-US" sz="2200" baseline="0" dirty="0" smtClean="0"/>
                        <a:t> professor wants</a:t>
                      </a:r>
                      <a:endParaRPr lang="en-US" sz="2200" dirty="0"/>
                    </a:p>
                  </a:txBody>
                  <a:tcPr/>
                </a:tc>
              </a:tr>
              <a:tr h="370840">
                <a:tc>
                  <a:txBody>
                    <a:bodyPr/>
                    <a:lstStyle/>
                    <a:p>
                      <a:pPr marL="342900" indent="-342900">
                        <a:buFont typeface="Arial"/>
                        <a:buChar char="•"/>
                      </a:pPr>
                      <a:r>
                        <a:rPr lang="en-US" sz="2200" dirty="0" smtClean="0"/>
                        <a:t>contribution</a:t>
                      </a:r>
                      <a:r>
                        <a:rPr lang="en-US" sz="2200" baseline="0" dirty="0" smtClean="0"/>
                        <a:t> to developing skills expected by employers</a:t>
                      </a:r>
                      <a:endParaRPr lang="en-US" sz="2200" dirty="0"/>
                    </a:p>
                  </a:txBody>
                  <a:tcPr/>
                </a:tc>
                <a:tc>
                  <a:txBody>
                    <a:bodyPr/>
                    <a:lstStyle/>
                    <a:p>
                      <a:pPr marL="342900" indent="-342900">
                        <a:buFont typeface="Arial"/>
                        <a:buChar char="•"/>
                      </a:pPr>
                      <a:r>
                        <a:rPr lang="en-US" sz="2200" dirty="0" smtClean="0"/>
                        <a:t>silly</a:t>
                      </a:r>
                      <a:r>
                        <a:rPr lang="en-US" sz="2200" baseline="0" dirty="0" smtClean="0"/>
                        <a:t> professor, research methods is just a required course</a:t>
                      </a:r>
                      <a:endParaRPr lang="en-US" sz="2200" dirty="0"/>
                    </a:p>
                  </a:txBody>
                  <a:tcPr/>
                </a:tc>
              </a:tr>
            </a:tbl>
          </a:graphicData>
        </a:graphic>
      </p:graphicFrame>
      <p:sp>
        <p:nvSpPr>
          <p:cNvPr id="5" name="TextBox 4"/>
          <p:cNvSpPr txBox="1"/>
          <p:nvPr/>
        </p:nvSpPr>
        <p:spPr>
          <a:xfrm>
            <a:off x="262743" y="1587553"/>
            <a:ext cx="8604830" cy="461665"/>
          </a:xfrm>
          <a:prstGeom prst="rect">
            <a:avLst/>
          </a:prstGeom>
          <a:noFill/>
        </p:spPr>
        <p:txBody>
          <a:bodyPr wrap="square" rtlCol="0">
            <a:spAutoFit/>
          </a:bodyPr>
          <a:lstStyle/>
          <a:p>
            <a:r>
              <a:rPr lang="en-US" sz="2400" b="1" dirty="0" smtClean="0"/>
              <a:t>Use </a:t>
            </a:r>
            <a:r>
              <a:rPr lang="en-US" sz="2400" dirty="0" smtClean="0"/>
              <a:t>when the task is uninteresting (but important).</a:t>
            </a:r>
            <a:endParaRPr lang="en-US" sz="2800" dirty="0"/>
          </a:p>
        </p:txBody>
      </p:sp>
      <p:sp>
        <p:nvSpPr>
          <p:cNvPr id="6" name="TextBox 5"/>
          <p:cNvSpPr txBox="1"/>
          <p:nvPr/>
        </p:nvSpPr>
        <p:spPr>
          <a:xfrm>
            <a:off x="262743" y="5954346"/>
            <a:ext cx="8604830" cy="461665"/>
          </a:xfrm>
          <a:prstGeom prst="rect">
            <a:avLst/>
          </a:prstGeom>
          <a:noFill/>
        </p:spPr>
        <p:txBody>
          <a:bodyPr wrap="square" rtlCol="0">
            <a:spAutoFit/>
          </a:bodyPr>
          <a:lstStyle/>
          <a:p>
            <a:r>
              <a:rPr lang="en-US" sz="2400" dirty="0" smtClean="0"/>
              <a:t> Students internalize value (from not worth to worth doing).</a:t>
            </a:r>
            <a:endParaRPr lang="en-US" sz="2400" dirty="0"/>
          </a:p>
        </p:txBody>
      </p:sp>
    </p:spTree>
    <p:extLst>
      <p:ext uri="{BB962C8B-B14F-4D97-AF65-F5344CB8AC3E}">
        <p14:creationId xmlns:p14="http://schemas.microsoft.com/office/powerpoint/2010/main" val="4278423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477" y="244158"/>
            <a:ext cx="7345362" cy="1339850"/>
          </a:xfrm>
        </p:spPr>
        <p:txBody>
          <a:bodyPr>
            <a:noAutofit/>
          </a:bodyPr>
          <a:lstStyle/>
          <a:p>
            <a:r>
              <a:rPr lang="en-US" sz="4400" dirty="0" smtClean="0"/>
              <a:t>3. Employ non-controlling, informational language.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0998783"/>
              </p:ext>
            </p:extLst>
          </p:nvPr>
        </p:nvGraphicFramePr>
        <p:xfrm>
          <a:off x="492643" y="2480403"/>
          <a:ext cx="8145030" cy="2164080"/>
        </p:xfrm>
        <a:graphic>
          <a:graphicData uri="http://schemas.openxmlformats.org/drawingml/2006/table">
            <a:tbl>
              <a:tblPr firstRow="1" bandRow="1">
                <a:tableStyleId>{5C22544A-7EE6-4342-B048-85BDC9FD1C3A}</a:tableStyleId>
              </a:tblPr>
              <a:tblGrid>
                <a:gridCol w="4247677"/>
                <a:gridCol w="3897353"/>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gridSpan="2">
                  <a:txBody>
                    <a:bodyPr/>
                    <a:lstStyle/>
                    <a:p>
                      <a:r>
                        <a:rPr lang="en-US" sz="2200" i="1" dirty="0" smtClean="0"/>
                        <a:t>Communicate</a:t>
                      </a:r>
                      <a:r>
                        <a:rPr lang="en-US" sz="2200" i="1" baseline="0" dirty="0" smtClean="0"/>
                        <a:t> requirements &amp; address problems with messages that are…</a:t>
                      </a:r>
                      <a:endParaRPr lang="en-US" sz="2200" dirty="0"/>
                    </a:p>
                  </a:txBody>
                  <a:tcPr anchor="ctr"/>
                </a:tc>
                <a:tc hMerge="1">
                  <a:txBody>
                    <a:bodyPr/>
                    <a:lstStyle/>
                    <a:p>
                      <a:endParaRPr lang="en-US" sz="2200" i="1" dirty="0"/>
                    </a:p>
                  </a:txBody>
                  <a:tcPr anchor="ct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err="1" smtClean="0"/>
                        <a:t>nonevaluative</a:t>
                      </a:r>
                      <a:endParaRPr lang="en-US" sz="2200" dirty="0" smtClean="0"/>
                    </a:p>
                  </a:txBody>
                  <a:tcPr/>
                </a:tc>
                <a:tc>
                  <a:txBody>
                    <a:bodyPr/>
                    <a:lstStyle/>
                    <a:p>
                      <a:pPr marL="342900" indent="-342900">
                        <a:buFont typeface="Arial"/>
                        <a:buChar char="•"/>
                      </a:pPr>
                      <a:r>
                        <a:rPr lang="en-US" sz="2200" dirty="0" smtClean="0"/>
                        <a:t>evaluative</a:t>
                      </a:r>
                      <a:endParaRPr lang="en-US" sz="2200" dirty="0"/>
                    </a:p>
                  </a:txBody>
                  <a:tcPr/>
                </a:tc>
              </a:tr>
              <a:tr h="370840">
                <a:tc>
                  <a:txBody>
                    <a:bodyPr/>
                    <a:lstStyle/>
                    <a:p>
                      <a:pPr marL="342900" indent="-342900">
                        <a:buFont typeface="Arial"/>
                        <a:buChar char="•"/>
                      </a:pPr>
                      <a:r>
                        <a:rPr lang="en-US" sz="2200" dirty="0" smtClean="0"/>
                        <a:t>flexible</a:t>
                      </a:r>
                      <a:endParaRPr lang="en-US" sz="2200" dirty="0"/>
                    </a:p>
                  </a:txBody>
                  <a:tcPr/>
                </a:tc>
                <a:tc>
                  <a:txBody>
                    <a:bodyPr/>
                    <a:lstStyle/>
                    <a:p>
                      <a:pPr marL="342900" indent="-342900">
                        <a:buFont typeface="Arial"/>
                        <a:buChar char="•"/>
                      </a:pPr>
                      <a:r>
                        <a:rPr lang="en-US" sz="2200" dirty="0" smtClean="0"/>
                        <a:t>rigid</a:t>
                      </a:r>
                      <a:endParaRPr lang="en-US" sz="2200" dirty="0"/>
                    </a:p>
                  </a:txBody>
                  <a:tcPr/>
                </a:tc>
              </a:tr>
              <a:tr h="370840">
                <a:tc>
                  <a:txBody>
                    <a:bodyPr/>
                    <a:lstStyle/>
                    <a:p>
                      <a:pPr marL="342900" indent="-342900">
                        <a:buFont typeface="Arial"/>
                        <a:buChar char="•"/>
                      </a:pPr>
                      <a:r>
                        <a:rPr lang="en-US" sz="2200" dirty="0" smtClean="0"/>
                        <a:t>informational</a:t>
                      </a:r>
                      <a:endParaRPr lang="en-US" sz="2200" dirty="0"/>
                    </a:p>
                  </a:txBody>
                  <a:tcPr/>
                </a:tc>
                <a:tc>
                  <a:txBody>
                    <a:bodyPr/>
                    <a:lstStyle/>
                    <a:p>
                      <a:pPr marL="342900" indent="-342900">
                        <a:buFont typeface="Arial"/>
                        <a:buChar char="•"/>
                      </a:pPr>
                      <a:r>
                        <a:rPr lang="en-US" sz="2200" dirty="0" smtClean="0"/>
                        <a:t>high-pressure</a:t>
                      </a:r>
                      <a:endParaRPr lang="en-US" sz="2200" dirty="0"/>
                    </a:p>
                  </a:txBody>
                  <a:tcPr/>
                </a:tc>
              </a:tr>
            </a:tbl>
          </a:graphicData>
        </a:graphic>
      </p:graphicFrame>
      <p:sp>
        <p:nvSpPr>
          <p:cNvPr id="5" name="TextBox 4"/>
          <p:cNvSpPr txBox="1"/>
          <p:nvPr/>
        </p:nvSpPr>
        <p:spPr>
          <a:xfrm>
            <a:off x="262743" y="1587553"/>
            <a:ext cx="8604830" cy="830997"/>
          </a:xfrm>
          <a:prstGeom prst="rect">
            <a:avLst/>
          </a:prstGeom>
          <a:noFill/>
        </p:spPr>
        <p:txBody>
          <a:bodyPr wrap="square" rtlCol="0">
            <a:spAutoFit/>
          </a:bodyPr>
          <a:lstStyle/>
          <a:p>
            <a:r>
              <a:rPr lang="en-US" sz="2400" b="1" dirty="0" smtClean="0"/>
              <a:t>Use </a:t>
            </a:r>
            <a:r>
              <a:rPr lang="en-US" sz="2400" dirty="0" smtClean="0"/>
              <a:t>when communicating requirements &amp; responsibilities; when giving feedback; or addressing unproductive behavior.</a:t>
            </a:r>
            <a:endParaRPr lang="en-US" sz="2800" dirty="0"/>
          </a:p>
        </p:txBody>
      </p:sp>
      <p:sp>
        <p:nvSpPr>
          <p:cNvPr id="6" name="TextBox 5"/>
          <p:cNvSpPr txBox="1"/>
          <p:nvPr/>
        </p:nvSpPr>
        <p:spPr>
          <a:xfrm>
            <a:off x="262743" y="5013607"/>
            <a:ext cx="8604830" cy="1200328"/>
          </a:xfrm>
          <a:prstGeom prst="rect">
            <a:avLst/>
          </a:prstGeom>
          <a:noFill/>
        </p:spPr>
        <p:txBody>
          <a:bodyPr wrap="square" rtlCol="0">
            <a:spAutoFit/>
          </a:bodyPr>
          <a:lstStyle/>
          <a:p>
            <a:pPr marL="342900" indent="-342900">
              <a:buFont typeface="Arial"/>
              <a:buChar char="•"/>
            </a:pPr>
            <a:r>
              <a:rPr lang="en-US" sz="2400" dirty="0" smtClean="0"/>
              <a:t>Maintains positive student-teacher relationships</a:t>
            </a:r>
          </a:p>
          <a:p>
            <a:pPr marL="342900" indent="-342900">
              <a:buFont typeface="Arial"/>
              <a:buChar char="•"/>
            </a:pPr>
            <a:r>
              <a:rPr lang="en-US" sz="2400" dirty="0" smtClean="0"/>
              <a:t>Helps students self-diagnose (and take responsibility for) performance.</a:t>
            </a:r>
            <a:endParaRPr lang="en-US" sz="2400" dirty="0"/>
          </a:p>
        </p:txBody>
      </p:sp>
      <p:sp>
        <p:nvSpPr>
          <p:cNvPr id="7" name="TextBox 6"/>
          <p:cNvSpPr txBox="1"/>
          <p:nvPr/>
        </p:nvSpPr>
        <p:spPr>
          <a:xfrm>
            <a:off x="6174455" y="6296971"/>
            <a:ext cx="2563565" cy="369332"/>
          </a:xfrm>
          <a:prstGeom prst="rect">
            <a:avLst/>
          </a:prstGeom>
          <a:noFill/>
        </p:spPr>
        <p:txBody>
          <a:bodyPr wrap="none" rtlCol="0">
            <a:spAutoFit/>
          </a:bodyPr>
          <a:lstStyle/>
          <a:p>
            <a:pPr algn="r"/>
            <a:r>
              <a:rPr lang="en-US" i="1" dirty="0" smtClean="0"/>
              <a:t>Adapted from Reeve, 2011</a:t>
            </a:r>
            <a:endParaRPr lang="en-US" i="1" dirty="0"/>
          </a:p>
        </p:txBody>
      </p:sp>
    </p:spTree>
    <p:extLst>
      <p:ext uri="{BB962C8B-B14F-4D97-AF65-F5344CB8AC3E}">
        <p14:creationId xmlns:p14="http://schemas.microsoft.com/office/powerpoint/2010/main" val="9573802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a:t>
            </a:r>
            <a:br>
              <a:rPr lang="en-US" dirty="0" smtClean="0"/>
            </a:br>
            <a:r>
              <a:rPr lang="en-US" dirty="0" smtClean="0"/>
              <a:t>Keith and a MOOC</a:t>
            </a:r>
            <a:endParaRPr lang="en-US" dirty="0"/>
          </a:p>
        </p:txBody>
      </p:sp>
      <p:sp>
        <p:nvSpPr>
          <p:cNvPr id="3" name="Content Placeholder 2"/>
          <p:cNvSpPr>
            <a:spLocks noGrp="1"/>
          </p:cNvSpPr>
          <p:nvPr>
            <p:ph idx="1"/>
          </p:nvPr>
        </p:nvSpPr>
        <p:spPr>
          <a:xfrm>
            <a:off x="900112" y="1557459"/>
            <a:ext cx="7345363" cy="2044699"/>
          </a:xfrm>
        </p:spPr>
        <p:txBody>
          <a:bodyPr>
            <a:normAutofit/>
          </a:bodyPr>
          <a:lstStyle/>
          <a:p>
            <a:r>
              <a:rPr lang="en-US" dirty="0" smtClean="0"/>
              <a:t>Learning environments</a:t>
            </a:r>
          </a:p>
          <a:p>
            <a:pPr lvl="1"/>
            <a:r>
              <a:rPr lang="en-US" dirty="0" smtClean="0"/>
              <a:t>Coursera: video lectures, assignments, quizzes</a:t>
            </a:r>
          </a:p>
          <a:p>
            <a:pPr lvl="2"/>
            <a:r>
              <a:rPr lang="en-US" dirty="0" smtClean="0"/>
              <a:t>Dr. Anderson Smith, Alex Duncan</a:t>
            </a:r>
          </a:p>
          <a:p>
            <a:pPr lvl="1"/>
            <a:r>
              <a:rPr lang="en-US" dirty="0" smtClean="0"/>
              <a:t>Open Learning Initiative (OLI): text, videos, activities</a:t>
            </a:r>
          </a:p>
          <a:p>
            <a:pPr lvl="2"/>
            <a:r>
              <a:rPr lang="en-US" dirty="0" smtClean="0"/>
              <a:t>Carnegie Mellon University</a:t>
            </a:r>
          </a:p>
        </p:txBody>
      </p:sp>
      <p:sp>
        <p:nvSpPr>
          <p:cNvPr id="4" name="Content Placeholder 2"/>
          <p:cNvSpPr txBox="1">
            <a:spLocks/>
          </p:cNvSpPr>
          <p:nvPr/>
        </p:nvSpPr>
        <p:spPr>
          <a:xfrm>
            <a:off x="900113" y="3602158"/>
            <a:ext cx="7345363" cy="22479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r>
              <a:rPr lang="en-US" dirty="0" smtClean="0"/>
              <a:t>Of 27,000 enrolled students…</a:t>
            </a:r>
          </a:p>
          <a:p>
            <a:pPr lvl="1"/>
            <a:r>
              <a:rPr lang="en-US" dirty="0" smtClean="0"/>
              <a:t>63% were “active”</a:t>
            </a:r>
          </a:p>
          <a:p>
            <a:pPr lvl="1"/>
            <a:r>
              <a:rPr lang="en-US" dirty="0" smtClean="0"/>
              <a:t>56% watched first lecture</a:t>
            </a:r>
          </a:p>
          <a:p>
            <a:pPr lvl="1"/>
            <a:r>
              <a:rPr lang="en-US" dirty="0" smtClean="0"/>
              <a:t>41% accessed online tools (OLI)</a:t>
            </a:r>
          </a:p>
          <a:p>
            <a:pPr lvl="1"/>
            <a:r>
              <a:rPr lang="en-US" dirty="0" smtClean="0"/>
              <a:t>7% watched final lecture</a:t>
            </a:r>
          </a:p>
          <a:p>
            <a:pPr lvl="1"/>
            <a:r>
              <a:rPr lang="en-US" b="1" dirty="0" smtClean="0"/>
              <a:t>4% took the final exam</a:t>
            </a:r>
          </a:p>
          <a:p>
            <a:pPr lvl="1"/>
            <a:endParaRPr lang="en-US" dirty="0" smtClean="0"/>
          </a:p>
          <a:p>
            <a:pPr lvl="1"/>
            <a:endParaRPr lang="en-US" dirty="0"/>
          </a:p>
        </p:txBody>
      </p:sp>
    </p:spTree>
    <p:extLst>
      <p:ext uri="{BB962C8B-B14F-4D97-AF65-F5344CB8AC3E}">
        <p14:creationId xmlns:p14="http://schemas.microsoft.com/office/powerpoint/2010/main" val="761676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3-10-10 at 11.26.01 AM.png"/>
          <p:cNvPicPr>
            <a:picLocks noChangeAspect="1"/>
          </p:cNvPicPr>
          <p:nvPr/>
        </p:nvPicPr>
        <p:blipFill rotWithShape="1">
          <a:blip r:embed="rId2">
            <a:extLst>
              <a:ext uri="{28A0092B-C50C-407E-A947-70E740481C1C}">
                <a14:useLocalDpi xmlns:a14="http://schemas.microsoft.com/office/drawing/2010/main" val="0"/>
              </a:ext>
            </a:extLst>
          </a:blip>
          <a:srcRect l="4459" t="3212" r="6710" b="5094"/>
          <a:stretch/>
        </p:blipFill>
        <p:spPr>
          <a:xfrm>
            <a:off x="1164129" y="70556"/>
            <a:ext cx="6890705" cy="6269475"/>
          </a:xfrm>
          <a:prstGeom prst="rect">
            <a:avLst/>
          </a:prstGeom>
        </p:spPr>
      </p:pic>
    </p:spTree>
    <p:extLst>
      <p:ext uri="{BB962C8B-B14F-4D97-AF65-F5344CB8AC3E}">
        <p14:creationId xmlns:p14="http://schemas.microsoft.com/office/powerpoint/2010/main" val="28648622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10-10 at 11.21.17 AM.png"/>
          <p:cNvPicPr>
            <a:picLocks noChangeAspect="1"/>
          </p:cNvPicPr>
          <p:nvPr/>
        </p:nvPicPr>
        <p:blipFill rotWithShape="1">
          <a:blip r:embed="rId2">
            <a:extLst>
              <a:ext uri="{28A0092B-C50C-407E-A947-70E740481C1C}">
                <a14:useLocalDpi xmlns:a14="http://schemas.microsoft.com/office/drawing/2010/main" val="0"/>
              </a:ext>
            </a:extLst>
          </a:blip>
          <a:srcRect l="7175" t="7399" r="16219" b="7494"/>
          <a:stretch/>
        </p:blipFill>
        <p:spPr>
          <a:xfrm>
            <a:off x="529150" y="246922"/>
            <a:ext cx="7184676" cy="6406888"/>
          </a:xfrm>
          <a:prstGeom prst="rect">
            <a:avLst/>
          </a:prstGeom>
        </p:spPr>
      </p:pic>
    </p:spTree>
    <p:extLst>
      <p:ext uri="{BB962C8B-B14F-4D97-AF65-F5344CB8AC3E}">
        <p14:creationId xmlns:p14="http://schemas.microsoft.com/office/powerpoint/2010/main" val="42438036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Study</a:t>
            </a:r>
            <a:br>
              <a:rPr lang="en-US" dirty="0" smtClean="0"/>
            </a:br>
            <a:r>
              <a:rPr lang="en-US" dirty="0" smtClean="0"/>
              <a:t>Keith and a MOOC</a:t>
            </a:r>
            <a:endParaRPr lang="en-US" dirty="0"/>
          </a:p>
        </p:txBody>
      </p:sp>
      <p:sp>
        <p:nvSpPr>
          <p:cNvPr id="3" name="Content Placeholder 2"/>
          <p:cNvSpPr>
            <a:spLocks noGrp="1"/>
          </p:cNvSpPr>
          <p:nvPr>
            <p:ph idx="1"/>
          </p:nvPr>
        </p:nvSpPr>
        <p:spPr>
          <a:xfrm>
            <a:off x="900112" y="1686796"/>
            <a:ext cx="7345363" cy="4394199"/>
          </a:xfrm>
        </p:spPr>
        <p:txBody>
          <a:bodyPr>
            <a:normAutofit lnSpcReduction="10000"/>
          </a:bodyPr>
          <a:lstStyle/>
          <a:p>
            <a:pPr lvl="1"/>
            <a:r>
              <a:rPr lang="en-US" b="1" dirty="0" smtClean="0"/>
              <a:t>OLI</a:t>
            </a:r>
          </a:p>
          <a:p>
            <a:pPr lvl="2"/>
            <a:r>
              <a:rPr lang="en-US" dirty="0" smtClean="0"/>
              <a:t>Optional, yet 41% of students accessed it</a:t>
            </a:r>
          </a:p>
          <a:p>
            <a:pPr lvl="2"/>
            <a:r>
              <a:rPr lang="en-US" sz="2400" i="1" dirty="0" smtClean="0"/>
              <a:t>The OLI </a:t>
            </a:r>
            <a:r>
              <a:rPr lang="en-US" sz="2400" i="1" dirty="0"/>
              <a:t>textbook is a great tool. I've already done some courses on Coursera, but this is the first time I </a:t>
            </a:r>
            <a:r>
              <a:rPr lang="en-US" sz="2400" i="1" dirty="0" smtClean="0"/>
              <a:t>encounter[</a:t>
            </a:r>
            <a:r>
              <a:rPr lang="en-US" sz="2400" i="1" dirty="0" err="1" smtClean="0"/>
              <a:t>ed</a:t>
            </a:r>
            <a:r>
              <a:rPr lang="en-US" sz="2400" i="1" dirty="0" smtClean="0"/>
              <a:t>] </a:t>
            </a:r>
            <a:r>
              <a:rPr lang="en-US" sz="2400" i="1" dirty="0"/>
              <a:t>such a textbook. I really appreciate that and would like to see it for more courses</a:t>
            </a:r>
            <a:r>
              <a:rPr lang="en-US" sz="2400" i="1" dirty="0" smtClean="0"/>
              <a:t>!</a:t>
            </a:r>
            <a:endParaRPr lang="en-US" i="1" dirty="0"/>
          </a:p>
          <a:p>
            <a:pPr lvl="1"/>
            <a:r>
              <a:rPr lang="en-US" b="1" dirty="0" smtClean="0"/>
              <a:t>Written assignments</a:t>
            </a:r>
          </a:p>
          <a:p>
            <a:pPr lvl="2"/>
            <a:r>
              <a:rPr lang="en-US" dirty="0" smtClean="0"/>
              <a:t>Rubric was brief and general</a:t>
            </a:r>
          </a:p>
          <a:p>
            <a:pPr lvl="2"/>
            <a:r>
              <a:rPr lang="en-US" dirty="0" smtClean="0"/>
              <a:t>Some students were frustrated</a:t>
            </a:r>
          </a:p>
          <a:p>
            <a:pPr lvl="1"/>
            <a:r>
              <a:rPr lang="en-US" b="1" dirty="0"/>
              <a:t>Quizzes</a:t>
            </a:r>
          </a:p>
          <a:p>
            <a:pPr lvl="2"/>
            <a:r>
              <a:rPr lang="en-US" dirty="0"/>
              <a:t>Allowed one week to complete, then two weeks</a:t>
            </a:r>
          </a:p>
          <a:p>
            <a:pPr lvl="2"/>
            <a:r>
              <a:rPr lang="en-US" dirty="0"/>
              <a:t>Some students wanted </a:t>
            </a:r>
            <a:r>
              <a:rPr lang="en-US" i="1" dirty="0"/>
              <a:t>more</a:t>
            </a:r>
            <a:r>
              <a:rPr lang="en-US" dirty="0"/>
              <a:t> </a:t>
            </a:r>
            <a:r>
              <a:rPr lang="en-US" dirty="0" smtClean="0"/>
              <a:t>time</a:t>
            </a:r>
            <a:endParaRPr lang="en-US" dirty="0"/>
          </a:p>
        </p:txBody>
      </p:sp>
    </p:spTree>
    <p:extLst>
      <p:ext uri="{BB962C8B-B14F-4D97-AF65-F5344CB8AC3E}">
        <p14:creationId xmlns:p14="http://schemas.microsoft.com/office/powerpoint/2010/main" val="223649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Letting go… </a:t>
            </a:r>
            <a:endParaRPr lang="en-US" dirty="0"/>
          </a:p>
        </p:txBody>
      </p:sp>
      <p:sp>
        <p:nvSpPr>
          <p:cNvPr id="3" name="Content Placeholder 2"/>
          <p:cNvSpPr>
            <a:spLocks noGrp="1"/>
          </p:cNvSpPr>
          <p:nvPr>
            <p:ph idx="1"/>
          </p:nvPr>
        </p:nvSpPr>
        <p:spPr>
          <a:xfrm>
            <a:off x="900112" y="1695640"/>
            <a:ext cx="7345363" cy="4140023"/>
          </a:xfrm>
        </p:spPr>
        <p:txBody>
          <a:bodyPr/>
          <a:lstStyle/>
          <a:p>
            <a:pPr marL="0" indent="0">
              <a:buNone/>
            </a:pPr>
            <a:r>
              <a:rPr lang="en-US" sz="3200" dirty="0" smtClean="0"/>
              <a:t>I like to be in control.</a:t>
            </a:r>
          </a:p>
          <a:p>
            <a:pPr marL="457200" indent="-457200">
              <a:buFont typeface="+mj-lt"/>
              <a:buAutoNum type="alphaUcPeriod"/>
            </a:pPr>
            <a:r>
              <a:rPr lang="en-US" dirty="0" smtClean="0"/>
              <a:t>I strongly agree.</a:t>
            </a:r>
          </a:p>
          <a:p>
            <a:pPr marL="457200" indent="-457200">
              <a:buFont typeface="+mj-lt"/>
              <a:buAutoNum type="alphaUcPeriod"/>
            </a:pPr>
            <a:r>
              <a:rPr lang="en-US" dirty="0" smtClean="0"/>
              <a:t>I mostly agree.</a:t>
            </a:r>
          </a:p>
          <a:p>
            <a:pPr marL="457200" indent="-457200">
              <a:buFont typeface="+mj-lt"/>
              <a:buAutoNum type="alphaUcPeriod"/>
            </a:pPr>
            <a:r>
              <a:rPr lang="en-US" dirty="0" smtClean="0"/>
              <a:t>I mostly disagree.</a:t>
            </a:r>
          </a:p>
          <a:p>
            <a:pPr marL="457200" indent="-457200">
              <a:buFont typeface="+mj-lt"/>
              <a:buAutoNum type="alphaUcPeriod"/>
            </a:pPr>
            <a:r>
              <a:rPr lang="en-US" dirty="0" smtClean="0"/>
              <a:t>I strongly disagree.</a:t>
            </a:r>
          </a:p>
          <a:p>
            <a:pPr marL="457200" indent="-457200">
              <a:buFont typeface="+mj-lt"/>
              <a:buAutoNum type="alphaUcPeriod"/>
            </a:pPr>
            <a:r>
              <a:rPr lang="en-US" dirty="0" smtClean="0"/>
              <a:t>I'm in the wrong workshop.</a:t>
            </a:r>
            <a:endParaRPr lang="en-US" dirty="0"/>
          </a:p>
        </p:txBody>
      </p:sp>
      <p:pic>
        <p:nvPicPr>
          <p:cNvPr id="4" name="Picture 3">
            <a:hlinkClick r:id="rId2"/>
          </p:cNvPr>
          <p:cNvPicPr>
            <a:picLocks noChangeAspect="1"/>
          </p:cNvPicPr>
          <p:nvPr/>
        </p:nvPicPr>
        <p:blipFill>
          <a:blip r:embed="rId3"/>
          <a:stretch>
            <a:fillRect/>
          </a:stretch>
        </p:blipFill>
        <p:spPr>
          <a:xfrm>
            <a:off x="5156329" y="5117631"/>
            <a:ext cx="3759329" cy="1436064"/>
          </a:xfrm>
          <a:prstGeom prst="rect">
            <a:avLst/>
          </a:prstGeom>
        </p:spPr>
      </p:pic>
    </p:spTree>
    <p:extLst>
      <p:ext uri="{BB962C8B-B14F-4D97-AF65-F5344CB8AC3E}">
        <p14:creationId xmlns:p14="http://schemas.microsoft.com/office/powerpoint/2010/main" val="3601223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244158"/>
            <a:ext cx="8604830" cy="1339850"/>
          </a:xfrm>
        </p:spPr>
        <p:txBody>
          <a:bodyPr>
            <a:noAutofit/>
          </a:bodyPr>
          <a:lstStyle/>
          <a:p>
            <a:r>
              <a:rPr lang="en-US" sz="4400" dirty="0" smtClean="0"/>
              <a:t>4. Be patient. Make learning the constant, time the variable.</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67430771"/>
              </p:ext>
            </p:extLst>
          </p:nvPr>
        </p:nvGraphicFramePr>
        <p:xfrm>
          <a:off x="492643" y="2480403"/>
          <a:ext cx="8145030" cy="2164080"/>
        </p:xfrm>
        <a:graphic>
          <a:graphicData uri="http://schemas.openxmlformats.org/drawingml/2006/table">
            <a:tbl>
              <a:tblPr firstRow="1" bandRow="1">
                <a:tableStyleId>{5C22544A-7EE6-4342-B048-85BDC9FD1C3A}</a:tableStyleId>
              </a:tblPr>
              <a:tblGrid>
                <a:gridCol w="4247677"/>
                <a:gridCol w="3897353"/>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200" dirty="0" smtClean="0"/>
                        <a:t>Displaying</a:t>
                      </a:r>
                      <a:r>
                        <a:rPr lang="en-US" sz="2200" baseline="0" dirty="0" smtClean="0"/>
                        <a:t> patience as students…</a:t>
                      </a:r>
                      <a:endParaRPr lang="en-US" sz="2200" dirty="0" smtClean="0"/>
                    </a:p>
                  </a:txBody>
                  <a:tcPr/>
                </a:tc>
                <a:tc>
                  <a:txBody>
                    <a:bodyPr/>
                    <a:lstStyle/>
                    <a:p>
                      <a:pPr marL="0" indent="0">
                        <a:buFont typeface="Arial"/>
                        <a:buNone/>
                      </a:pPr>
                      <a:r>
                        <a:rPr lang="en-US" sz="2200" dirty="0" smtClean="0"/>
                        <a:t>Impatiently interrupt and…</a:t>
                      </a:r>
                      <a:endParaRPr lang="en-US" sz="2200"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smtClean="0"/>
                        <a:t>explore</a:t>
                      </a:r>
                      <a:r>
                        <a:rPr lang="en-US" sz="2200" baseline="0" dirty="0" smtClean="0"/>
                        <a:t> &amp; manipulate materials</a:t>
                      </a:r>
                      <a:endParaRPr lang="en-US" sz="2200" dirty="0" smtClean="0"/>
                    </a:p>
                  </a:txBody>
                  <a:tcPr/>
                </a:tc>
                <a:tc>
                  <a:txBody>
                    <a:bodyPr/>
                    <a:lstStyle/>
                    <a:p>
                      <a:pPr marL="342900" indent="-342900">
                        <a:buFont typeface="Arial"/>
                        <a:buChar char="•"/>
                      </a:pPr>
                      <a:r>
                        <a:rPr lang="en-US" sz="2200" dirty="0" smtClean="0"/>
                        <a:t>offer a (your) solution</a:t>
                      </a:r>
                      <a:endParaRPr lang="en-US" sz="2200" dirty="0"/>
                    </a:p>
                  </a:txBody>
                  <a:tcPr/>
                </a:tc>
              </a:tr>
              <a:tr h="370840">
                <a:tc>
                  <a:txBody>
                    <a:bodyPr/>
                    <a:lstStyle/>
                    <a:p>
                      <a:pPr marL="342900" indent="-342900">
                        <a:buFont typeface="Arial"/>
                        <a:buChar char="•"/>
                      </a:pPr>
                      <a:r>
                        <a:rPr lang="en-US" sz="2200" dirty="0" smtClean="0"/>
                        <a:t>make</a:t>
                      </a:r>
                      <a:r>
                        <a:rPr lang="en-US" sz="2200" baseline="0" dirty="0" smtClean="0"/>
                        <a:t> plans &amp; set goals</a:t>
                      </a:r>
                      <a:endParaRPr lang="en-US" sz="2200" dirty="0"/>
                    </a:p>
                  </a:txBody>
                  <a:tcPr/>
                </a:tc>
                <a:tc>
                  <a:txBody>
                    <a:bodyPr/>
                    <a:lstStyle/>
                    <a:p>
                      <a:pPr marL="342900" indent="-342900">
                        <a:buFont typeface="Arial"/>
                        <a:buChar char="•"/>
                      </a:pPr>
                      <a:r>
                        <a:rPr lang="en-US" sz="2200" dirty="0" smtClean="0"/>
                        <a:t>do</a:t>
                      </a:r>
                      <a:r>
                        <a:rPr lang="en-US" sz="2200" baseline="0" dirty="0" smtClean="0"/>
                        <a:t> it for them</a:t>
                      </a:r>
                      <a:endParaRPr lang="en-US" sz="2200" dirty="0"/>
                    </a:p>
                  </a:txBody>
                  <a:tcPr/>
                </a:tc>
              </a:tr>
              <a:tr h="370840">
                <a:tc>
                  <a:txBody>
                    <a:bodyPr/>
                    <a:lstStyle/>
                    <a:p>
                      <a:pPr marL="342900" indent="-342900">
                        <a:buFont typeface="Arial"/>
                        <a:buChar char="•"/>
                      </a:pPr>
                      <a:r>
                        <a:rPr lang="en-US" sz="2200" dirty="0" smtClean="0"/>
                        <a:t>revise</a:t>
                      </a:r>
                      <a:r>
                        <a:rPr lang="en-US" sz="2200" baseline="0" dirty="0" smtClean="0"/>
                        <a:t> work &amp; work strategies</a:t>
                      </a:r>
                      <a:endParaRPr lang="en-US" sz="2200" dirty="0"/>
                    </a:p>
                  </a:txBody>
                  <a:tcPr/>
                </a:tc>
                <a:tc>
                  <a:txBody>
                    <a:bodyPr/>
                    <a:lstStyle/>
                    <a:p>
                      <a:pPr marL="342900" indent="-342900">
                        <a:buFont typeface="Arial"/>
                        <a:buChar char="•"/>
                      </a:pPr>
                      <a:r>
                        <a:rPr lang="en-US" sz="2200" dirty="0" smtClean="0"/>
                        <a:t>invade their</a:t>
                      </a:r>
                      <a:r>
                        <a:rPr lang="en-US" sz="2200" baseline="0" dirty="0" smtClean="0"/>
                        <a:t> space</a:t>
                      </a:r>
                      <a:endParaRPr lang="en-US" sz="2200" dirty="0"/>
                    </a:p>
                  </a:txBody>
                  <a:tcPr/>
                </a:tc>
              </a:tr>
            </a:tbl>
          </a:graphicData>
        </a:graphic>
      </p:graphicFrame>
      <p:sp>
        <p:nvSpPr>
          <p:cNvPr id="5" name="TextBox 4"/>
          <p:cNvSpPr txBox="1"/>
          <p:nvPr/>
        </p:nvSpPr>
        <p:spPr>
          <a:xfrm>
            <a:off x="262743" y="1587553"/>
            <a:ext cx="8604830" cy="830997"/>
          </a:xfrm>
          <a:prstGeom prst="rect">
            <a:avLst/>
          </a:prstGeom>
          <a:noFill/>
        </p:spPr>
        <p:txBody>
          <a:bodyPr wrap="square" rtlCol="0">
            <a:spAutoFit/>
          </a:bodyPr>
          <a:lstStyle/>
          <a:p>
            <a:r>
              <a:rPr lang="en-US" sz="2400" b="1" dirty="0" smtClean="0"/>
              <a:t>Use </a:t>
            </a:r>
            <a:r>
              <a:rPr lang="en-US" sz="2400" dirty="0" smtClean="0"/>
              <a:t>when learning complex concepts or skills that require trial-and-error, reflection, and revision.</a:t>
            </a:r>
            <a:endParaRPr lang="en-US" sz="2800" dirty="0"/>
          </a:p>
        </p:txBody>
      </p:sp>
      <p:sp>
        <p:nvSpPr>
          <p:cNvPr id="6" name="TextBox 5"/>
          <p:cNvSpPr txBox="1"/>
          <p:nvPr/>
        </p:nvSpPr>
        <p:spPr>
          <a:xfrm>
            <a:off x="262743" y="5013607"/>
            <a:ext cx="8604830" cy="461665"/>
          </a:xfrm>
          <a:prstGeom prst="rect">
            <a:avLst/>
          </a:prstGeom>
          <a:noFill/>
        </p:spPr>
        <p:txBody>
          <a:bodyPr wrap="square" rtlCol="0">
            <a:spAutoFit/>
          </a:bodyPr>
          <a:lstStyle/>
          <a:p>
            <a:pPr marL="342900" indent="-342900">
              <a:buFont typeface="Arial"/>
              <a:buChar char="•"/>
            </a:pPr>
            <a:r>
              <a:rPr lang="en-US" sz="2400" dirty="0" smtClean="0"/>
              <a:t>Learning takes time (more than most predict).</a:t>
            </a:r>
          </a:p>
        </p:txBody>
      </p:sp>
      <p:sp>
        <p:nvSpPr>
          <p:cNvPr id="7" name="TextBox 6"/>
          <p:cNvSpPr txBox="1"/>
          <p:nvPr/>
        </p:nvSpPr>
        <p:spPr>
          <a:xfrm>
            <a:off x="6174455" y="6296971"/>
            <a:ext cx="2563565" cy="369332"/>
          </a:xfrm>
          <a:prstGeom prst="rect">
            <a:avLst/>
          </a:prstGeom>
          <a:noFill/>
        </p:spPr>
        <p:txBody>
          <a:bodyPr wrap="none" rtlCol="0">
            <a:spAutoFit/>
          </a:bodyPr>
          <a:lstStyle/>
          <a:p>
            <a:pPr algn="r"/>
            <a:r>
              <a:rPr lang="en-US" i="1" dirty="0" smtClean="0"/>
              <a:t>Adapted from Reeve, 2011</a:t>
            </a:r>
            <a:endParaRPr lang="en-US" i="1" dirty="0"/>
          </a:p>
        </p:txBody>
      </p:sp>
    </p:spTree>
    <p:extLst>
      <p:ext uri="{BB962C8B-B14F-4D97-AF65-F5344CB8AC3E}">
        <p14:creationId xmlns:p14="http://schemas.microsoft.com/office/powerpoint/2010/main" val="7209542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br>
              <a:rPr lang="en-US" dirty="0" smtClean="0"/>
            </a:br>
            <a:r>
              <a:rPr lang="en-US" dirty="0" smtClean="0"/>
              <a:t>Larry &amp; </a:t>
            </a:r>
            <a:r>
              <a:rPr lang="en-US" i="1" dirty="0" smtClean="0"/>
              <a:t>U-Pace</a:t>
            </a:r>
            <a:endParaRPr lang="en-US" dirty="0"/>
          </a:p>
        </p:txBody>
      </p:sp>
      <p:sp>
        <p:nvSpPr>
          <p:cNvPr id="3" name="Content Placeholder 2"/>
          <p:cNvSpPr>
            <a:spLocks noGrp="1"/>
          </p:cNvSpPr>
          <p:nvPr>
            <p:ph idx="1"/>
          </p:nvPr>
        </p:nvSpPr>
        <p:spPr>
          <a:xfrm>
            <a:off x="900112" y="1757345"/>
            <a:ext cx="7345363" cy="3931920"/>
          </a:xfrm>
        </p:spPr>
        <p:txBody>
          <a:bodyPr/>
          <a:lstStyle/>
          <a:p>
            <a:r>
              <a:rPr lang="en-US" dirty="0" smtClean="0"/>
              <a:t>Mastery-based, self-paced.</a:t>
            </a:r>
          </a:p>
          <a:p>
            <a:r>
              <a:rPr lang="en-US" dirty="0" smtClean="0"/>
              <a:t>Higher grades, and more learning, especially for disadvantaged students. </a:t>
            </a:r>
          </a:p>
          <a:p>
            <a:r>
              <a:rPr lang="en-US" dirty="0" smtClean="0"/>
              <a:t>Students who are ADA (Americans with Disabilities Act) eligible</a:t>
            </a:r>
          </a:p>
          <a:p>
            <a:pPr lvl="1"/>
            <a:r>
              <a:rPr lang="en-US" dirty="0" smtClean="0"/>
              <a:t>Attempting to coach learning skills and content mastery under deadlines. </a:t>
            </a:r>
          </a:p>
          <a:p>
            <a:pPr lvl="1"/>
            <a:r>
              <a:rPr lang="en-US" dirty="0" smtClean="0"/>
              <a:t>Anxiety, depression, other episodic conditions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11277" y="270931"/>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25367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244158"/>
            <a:ext cx="8604830" cy="1339850"/>
          </a:xfrm>
        </p:spPr>
        <p:txBody>
          <a:bodyPr>
            <a:noAutofit/>
          </a:bodyPr>
          <a:lstStyle/>
          <a:p>
            <a:r>
              <a:rPr lang="en-US" sz="4400" dirty="0" smtClean="0"/>
              <a:t>5. Acknowledge &amp; accept resistance &amp; negative emotion.</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13519004"/>
              </p:ext>
            </p:extLst>
          </p:nvPr>
        </p:nvGraphicFramePr>
        <p:xfrm>
          <a:off x="492643" y="2480403"/>
          <a:ext cx="8145030" cy="3261360"/>
        </p:xfrm>
        <a:graphic>
          <a:graphicData uri="http://schemas.openxmlformats.org/drawingml/2006/table">
            <a:tbl>
              <a:tblPr firstRow="1" bandRow="1">
                <a:tableStyleId>{5C22544A-7EE6-4342-B048-85BDC9FD1C3A}</a:tableStyleId>
              </a:tblPr>
              <a:tblGrid>
                <a:gridCol w="3371867"/>
                <a:gridCol w="4773163"/>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2200" dirty="0" smtClean="0"/>
                        <a:t>Respond to </a:t>
                      </a:r>
                      <a:r>
                        <a:rPr lang="en-US" sz="2200" baseline="0" dirty="0" smtClean="0"/>
                        <a:t>resistance &amp; negative emotion with…</a:t>
                      </a:r>
                      <a:endParaRPr lang="en-US" sz="2200" dirty="0" smtClean="0"/>
                    </a:p>
                  </a:txBody>
                  <a:tcPr/>
                </a:tc>
                <a:tc>
                  <a:txBody>
                    <a:bodyPr/>
                    <a:lstStyle/>
                    <a:p>
                      <a:pPr marL="0" indent="0">
                        <a:buFont typeface="Arial"/>
                        <a:buNone/>
                      </a:pPr>
                      <a:r>
                        <a:rPr lang="en-US" sz="2200" dirty="0" smtClean="0"/>
                        <a:t>Counter/control resistance &amp; negative emotion…</a:t>
                      </a:r>
                      <a:endParaRPr lang="en-US" sz="2200" dirty="0"/>
                    </a:p>
                  </a:txBody>
                  <a:tcP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smtClean="0"/>
                        <a:t>acceptance</a:t>
                      </a:r>
                    </a:p>
                  </a:txBody>
                  <a:tcPr/>
                </a:tc>
                <a:tc>
                  <a:txBody>
                    <a:bodyPr/>
                    <a:lstStyle/>
                    <a:p>
                      <a:pPr marL="342900" indent="-342900">
                        <a:buFont typeface="Arial"/>
                        <a:buChar char="•"/>
                      </a:pPr>
                      <a:r>
                        <a:rPr lang="en-US" sz="2200" dirty="0" smtClean="0"/>
                        <a:t>dismissively</a:t>
                      </a:r>
                      <a:endParaRPr lang="en-US" sz="2200" dirty="0"/>
                    </a:p>
                  </a:txBody>
                  <a:tcPr/>
                </a:tc>
              </a:tr>
              <a:tr h="370840">
                <a:tc>
                  <a:txBody>
                    <a:bodyPr/>
                    <a:lstStyle/>
                    <a:p>
                      <a:pPr marL="342900" indent="-342900">
                        <a:buFont typeface="Arial"/>
                        <a:buChar char="•"/>
                      </a:pPr>
                      <a:r>
                        <a:rPr lang="en-US" sz="2200" dirty="0" smtClean="0"/>
                        <a:t>acknowledgement</a:t>
                      </a:r>
                      <a:endParaRPr lang="en-US" sz="2200" dirty="0"/>
                    </a:p>
                  </a:txBody>
                  <a:tcPr/>
                </a:tc>
                <a:tc>
                  <a:txBody>
                    <a:bodyPr/>
                    <a:lstStyle/>
                    <a:p>
                      <a:pPr marL="342900" indent="-342900">
                        <a:buFont typeface="Arial"/>
                        <a:buChar char="•"/>
                      </a:pPr>
                      <a:r>
                        <a:rPr lang="en-US" sz="2200" dirty="0" smtClean="0"/>
                        <a:t>with</a:t>
                      </a:r>
                      <a:r>
                        <a:rPr lang="en-US" sz="2200" baseline="0" dirty="0" smtClean="0"/>
                        <a:t> counter-arguments</a:t>
                      </a:r>
                      <a:endParaRPr lang="en-US" sz="2200" dirty="0"/>
                    </a:p>
                  </a:txBody>
                  <a:tcPr/>
                </a:tc>
              </a:tr>
              <a:tr h="370840">
                <a:tc>
                  <a:txBody>
                    <a:bodyPr/>
                    <a:lstStyle/>
                    <a:p>
                      <a:pPr marL="342900" indent="-342900">
                        <a:buFont typeface="Arial"/>
                        <a:buChar char="•"/>
                      </a:pPr>
                      <a:r>
                        <a:rPr lang="en-US" sz="2200" dirty="0" smtClean="0"/>
                        <a:t>gratitude</a:t>
                      </a:r>
                      <a:endParaRPr lang="en-US" sz="2200" dirty="0"/>
                    </a:p>
                  </a:txBody>
                  <a:tcPr/>
                </a:tc>
                <a:tc>
                  <a:txBody>
                    <a:bodyPr/>
                    <a:lstStyle/>
                    <a:p>
                      <a:pPr marL="342900" indent="-342900">
                        <a:buFont typeface="Arial"/>
                        <a:buChar char="•"/>
                      </a:pPr>
                      <a:r>
                        <a:rPr lang="en-US" sz="2200" dirty="0" smtClean="0"/>
                        <a:t>to</a:t>
                      </a:r>
                      <a:r>
                        <a:rPr lang="en-US" sz="2200" baseline="0" dirty="0" smtClean="0"/>
                        <a:t> (immediately) change behavior</a:t>
                      </a:r>
                      <a:endParaRPr lang="en-US" sz="2200" dirty="0"/>
                    </a:p>
                  </a:txBody>
                  <a:tcPr/>
                </a:tc>
              </a:tr>
              <a:tr h="370840">
                <a:tc>
                  <a:txBody>
                    <a:bodyPr/>
                    <a:lstStyle/>
                    <a:p>
                      <a:pPr marL="0" indent="0">
                        <a:buFont typeface="Arial"/>
                        <a:buNone/>
                      </a:pPr>
                      <a:r>
                        <a:rPr lang="en-US" sz="2200" dirty="0" smtClean="0"/>
                        <a:t>…because they are potentially valid.</a:t>
                      </a:r>
                      <a:endParaRPr lang="en-US" sz="2200" dirty="0"/>
                    </a:p>
                  </a:txBody>
                  <a:tcPr/>
                </a:tc>
                <a:tc>
                  <a:txBody>
                    <a:bodyPr/>
                    <a:lstStyle/>
                    <a:p>
                      <a:pPr marL="0" indent="0">
                        <a:buFont typeface="Arial"/>
                        <a:buNone/>
                      </a:pPr>
                      <a:r>
                        <a:rPr lang="en-US" sz="2200" dirty="0" smtClean="0"/>
                        <a:t>…so that it's acceptable to you.</a:t>
                      </a:r>
                      <a:endParaRPr lang="en-US" sz="2200" dirty="0"/>
                    </a:p>
                  </a:txBody>
                  <a:tcPr/>
                </a:tc>
              </a:tr>
            </a:tbl>
          </a:graphicData>
        </a:graphic>
      </p:graphicFrame>
      <p:sp>
        <p:nvSpPr>
          <p:cNvPr id="5" name="TextBox 4"/>
          <p:cNvSpPr txBox="1"/>
          <p:nvPr/>
        </p:nvSpPr>
        <p:spPr>
          <a:xfrm>
            <a:off x="262743" y="1587553"/>
            <a:ext cx="8604830" cy="830997"/>
          </a:xfrm>
          <a:prstGeom prst="rect">
            <a:avLst/>
          </a:prstGeom>
          <a:noFill/>
        </p:spPr>
        <p:txBody>
          <a:bodyPr wrap="square" rtlCol="0">
            <a:spAutoFit/>
          </a:bodyPr>
          <a:lstStyle/>
          <a:p>
            <a:r>
              <a:rPr lang="en-US" sz="2400" b="1" dirty="0" smtClean="0"/>
              <a:t>Use </a:t>
            </a:r>
            <a:r>
              <a:rPr lang="en-US" sz="2400" dirty="0" smtClean="0"/>
              <a:t>when learning complex concepts or skills, AND when student preferences don't match teacher requests &amp; requirements.</a:t>
            </a:r>
            <a:endParaRPr lang="en-US" sz="2800" dirty="0"/>
          </a:p>
        </p:txBody>
      </p:sp>
      <p:sp>
        <p:nvSpPr>
          <p:cNvPr id="6" name="TextBox 5"/>
          <p:cNvSpPr txBox="1"/>
          <p:nvPr/>
        </p:nvSpPr>
        <p:spPr>
          <a:xfrm>
            <a:off x="262743" y="5834782"/>
            <a:ext cx="8604830" cy="830997"/>
          </a:xfrm>
          <a:prstGeom prst="rect">
            <a:avLst/>
          </a:prstGeom>
          <a:noFill/>
        </p:spPr>
        <p:txBody>
          <a:bodyPr wrap="square" rtlCol="0">
            <a:spAutoFit/>
          </a:bodyPr>
          <a:lstStyle/>
          <a:p>
            <a:pPr marL="342900" indent="-342900">
              <a:buFont typeface="Arial"/>
              <a:buChar char="•"/>
            </a:pPr>
            <a:r>
              <a:rPr lang="en-US" sz="2400" dirty="0" smtClean="0"/>
              <a:t>Students often have a point. </a:t>
            </a:r>
            <a:r>
              <a:rPr lang="en-US" sz="2400" b="1" dirty="0" smtClean="0"/>
              <a:t>Focus on coaching impression management</a:t>
            </a:r>
            <a:r>
              <a:rPr lang="en-US" sz="2400" dirty="0" smtClean="0"/>
              <a:t>. </a:t>
            </a:r>
          </a:p>
        </p:txBody>
      </p:sp>
      <p:sp>
        <p:nvSpPr>
          <p:cNvPr id="7" name="TextBox 6"/>
          <p:cNvSpPr txBox="1"/>
          <p:nvPr/>
        </p:nvSpPr>
        <p:spPr>
          <a:xfrm>
            <a:off x="6174455" y="6296971"/>
            <a:ext cx="2563565" cy="369332"/>
          </a:xfrm>
          <a:prstGeom prst="rect">
            <a:avLst/>
          </a:prstGeom>
          <a:noFill/>
        </p:spPr>
        <p:txBody>
          <a:bodyPr wrap="none" rtlCol="0">
            <a:spAutoFit/>
          </a:bodyPr>
          <a:lstStyle/>
          <a:p>
            <a:pPr algn="r"/>
            <a:r>
              <a:rPr lang="en-US" i="1" dirty="0" smtClean="0"/>
              <a:t>Adapted from Reeve, 2011</a:t>
            </a:r>
            <a:endParaRPr lang="en-US" i="1" dirty="0"/>
          </a:p>
        </p:txBody>
      </p:sp>
    </p:spTree>
    <p:extLst>
      <p:ext uri="{BB962C8B-B14F-4D97-AF65-F5344CB8AC3E}">
        <p14:creationId xmlns:p14="http://schemas.microsoft.com/office/powerpoint/2010/main" val="118356920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Case Study</a:t>
            </a:r>
            <a:endParaRPr lang="en-US" dirty="0"/>
          </a:p>
        </p:txBody>
      </p:sp>
      <p:sp>
        <p:nvSpPr>
          <p:cNvPr id="3" name="Content Placeholder 2"/>
          <p:cNvSpPr>
            <a:spLocks noGrp="1"/>
          </p:cNvSpPr>
          <p:nvPr>
            <p:ph idx="1"/>
          </p:nvPr>
        </p:nvSpPr>
        <p:spPr>
          <a:xfrm>
            <a:off x="465033" y="1710304"/>
            <a:ext cx="7345363" cy="3931920"/>
          </a:xfrm>
        </p:spPr>
        <p:txBody>
          <a:bodyPr>
            <a:normAutofit/>
          </a:bodyPr>
          <a:lstStyle/>
          <a:p>
            <a:pPr marL="0" indent="0">
              <a:buNone/>
            </a:pPr>
            <a:r>
              <a:rPr lang="en-US" sz="3600" b="1" dirty="0" smtClean="0"/>
              <a:t>Impression Management</a:t>
            </a:r>
            <a:br>
              <a:rPr lang="en-US" sz="3600" b="1" dirty="0" smtClean="0"/>
            </a:br>
            <a:r>
              <a:rPr lang="en-US" sz="3200" i="1" dirty="0" smtClean="0"/>
              <a:t>Dr. </a:t>
            </a:r>
            <a:r>
              <a:rPr lang="en-US" sz="3200" i="1" dirty="0" err="1" smtClean="0"/>
              <a:t>Rudiger's</a:t>
            </a:r>
            <a:r>
              <a:rPr lang="en-US" sz="3200" i="1" dirty="0" smtClean="0"/>
              <a:t> Finishing School</a:t>
            </a:r>
            <a:endParaRPr lang="en-US" sz="3200" i="1" dirty="0"/>
          </a:p>
        </p:txBody>
      </p:sp>
      <p:pic>
        <p:nvPicPr>
          <p:cNvPr id="4" name="Picture 3"/>
          <p:cNvPicPr>
            <a:picLocks noChangeAspect="1"/>
          </p:cNvPicPr>
          <p:nvPr/>
        </p:nvPicPr>
        <p:blipFill>
          <a:blip r:embed="rId2"/>
          <a:stretch>
            <a:fillRect/>
          </a:stretch>
        </p:blipFill>
        <p:spPr>
          <a:xfrm>
            <a:off x="2751582" y="3131434"/>
            <a:ext cx="5893699" cy="3241535"/>
          </a:xfrm>
          <a:prstGeom prst="rect">
            <a:avLst/>
          </a:prstGeom>
        </p:spPr>
      </p:pic>
    </p:spTree>
    <p:extLst>
      <p:ext uri="{BB962C8B-B14F-4D97-AF65-F5344CB8AC3E}">
        <p14:creationId xmlns:p14="http://schemas.microsoft.com/office/powerpoint/2010/main" val="126015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a:xfrm>
            <a:off x="900112" y="1584008"/>
            <a:ext cx="7345363" cy="4481513"/>
          </a:xfrm>
        </p:spPr>
        <p:txBody>
          <a:bodyPr>
            <a:normAutofit/>
          </a:bodyPr>
          <a:lstStyle/>
          <a:p>
            <a:r>
              <a:rPr lang="en-US" sz="4400" b="1" dirty="0" smtClean="0"/>
              <a:t>List</a:t>
            </a:r>
            <a:r>
              <a:rPr lang="en-US" sz="4400" dirty="0" smtClean="0"/>
              <a:t> up to 3 current practices where you could offer more autonomy support. </a:t>
            </a:r>
          </a:p>
          <a:p>
            <a:r>
              <a:rPr lang="en-US" sz="4400" b="1" dirty="0" smtClean="0"/>
              <a:t>Rate</a:t>
            </a:r>
            <a:r>
              <a:rPr lang="en-US" sz="4400" dirty="0" smtClean="0"/>
              <a:t> each on the dimension given on your worksheet.</a:t>
            </a:r>
          </a:p>
        </p:txBody>
      </p:sp>
    </p:spTree>
    <p:extLst>
      <p:ext uri="{BB962C8B-B14F-4D97-AF65-F5344CB8AC3E}">
        <p14:creationId xmlns:p14="http://schemas.microsoft.com/office/powerpoint/2010/main" val="10671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a:xfrm>
            <a:off x="900112" y="1739437"/>
            <a:ext cx="7345363" cy="3931920"/>
          </a:xfrm>
        </p:spPr>
        <p:txBody>
          <a:bodyPr>
            <a:noAutofit/>
          </a:bodyPr>
          <a:lstStyle/>
          <a:p>
            <a:r>
              <a:rPr lang="en-US" sz="3600" i="1" dirty="0" smtClean="0"/>
              <a:t>How</a:t>
            </a:r>
            <a:r>
              <a:rPr lang="en-US" sz="3600" dirty="0" smtClean="0"/>
              <a:t> could you increase autonomy support in a course you will teach next semester?</a:t>
            </a:r>
          </a:p>
          <a:p>
            <a:r>
              <a:rPr lang="en-US" sz="3600" dirty="0" smtClean="0"/>
              <a:t>Which mechanisms will you use?</a:t>
            </a:r>
          </a:p>
          <a:p>
            <a:r>
              <a:rPr lang="en-US" sz="3600" dirty="0" smtClean="0"/>
              <a:t>What are the barriers or your concerns?</a:t>
            </a:r>
            <a:endParaRPr lang="en-US" sz="2800" i="1" dirty="0"/>
          </a:p>
          <a:p>
            <a:pPr marL="0" indent="0">
              <a:buNone/>
            </a:pPr>
            <a:r>
              <a:rPr lang="en-US" sz="3200" i="1" dirty="0" smtClean="0"/>
              <a:t>Alternate so all have a turn!</a:t>
            </a:r>
            <a:endParaRPr lang="en-US" sz="4000" dirty="0"/>
          </a:p>
        </p:txBody>
      </p:sp>
    </p:spTree>
    <p:extLst>
      <p:ext uri="{BB962C8B-B14F-4D97-AF65-F5344CB8AC3E}">
        <p14:creationId xmlns:p14="http://schemas.microsoft.com/office/powerpoint/2010/main" val="3748673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244158"/>
            <a:ext cx="8604830" cy="1339850"/>
          </a:xfrm>
        </p:spPr>
        <p:txBody>
          <a:bodyPr>
            <a:noAutofit/>
          </a:bodyPr>
          <a:lstStyle/>
          <a:p>
            <a:r>
              <a:rPr lang="en-US" sz="4400" dirty="0" smtClean="0"/>
              <a:t>Autonomy-Supportive Mechanisms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1830590"/>
              </p:ext>
            </p:extLst>
          </p:nvPr>
        </p:nvGraphicFramePr>
        <p:xfrm>
          <a:off x="492643" y="1785931"/>
          <a:ext cx="8145030" cy="4511040"/>
        </p:xfrm>
        <a:graphic>
          <a:graphicData uri="http://schemas.openxmlformats.org/drawingml/2006/table">
            <a:tbl>
              <a:tblPr firstRow="1" bandRow="1">
                <a:tableStyleId>{5C22544A-7EE6-4342-B048-85BDC9FD1C3A}</a:tableStyleId>
              </a:tblPr>
              <a:tblGrid>
                <a:gridCol w="3349972"/>
                <a:gridCol w="4795058"/>
              </a:tblGrid>
              <a:tr h="370840">
                <a:tc>
                  <a:txBody>
                    <a:bodyPr/>
                    <a:lstStyle/>
                    <a:p>
                      <a:pPr algn="ctr"/>
                      <a:r>
                        <a:rPr lang="en-US" sz="2400" dirty="0" smtClean="0"/>
                        <a:t>Mechanism</a:t>
                      </a:r>
                      <a:endParaRPr lang="en-US" sz="2400" dirty="0"/>
                    </a:p>
                  </a:txBody>
                  <a:tcPr/>
                </a:tc>
                <a:tc>
                  <a:txBody>
                    <a:bodyPr/>
                    <a:lstStyle/>
                    <a:p>
                      <a:pPr algn="ctr"/>
                      <a:r>
                        <a:rPr lang="en-US" sz="2400" dirty="0" smtClean="0"/>
                        <a:t>Needed</a:t>
                      </a:r>
                      <a:r>
                        <a:rPr lang="en-US" sz="2400" baseline="0" dirty="0" smtClean="0"/>
                        <a:t> the most when…</a:t>
                      </a:r>
                      <a:endParaRPr lang="en-US" sz="2400" dirty="0"/>
                    </a:p>
                  </a:txBody>
                  <a:tcPr/>
                </a:tc>
              </a:tr>
              <a:tr h="370840">
                <a:tc>
                  <a:txBody>
                    <a:bodyPr/>
                    <a:lstStyle/>
                    <a:p>
                      <a:pPr marL="0" indent="0">
                        <a:buFont typeface="+mj-lt"/>
                        <a:buNone/>
                      </a:pPr>
                      <a:r>
                        <a:rPr lang="en-US" sz="2200" i="0" dirty="0" smtClean="0"/>
                        <a:t>1. Nurture internal motivational resources</a:t>
                      </a:r>
                      <a:endParaRPr lang="en-US" sz="2200" i="0" dirty="0"/>
                    </a:p>
                  </a:txBody>
                  <a:tcPr anchor="ctr"/>
                </a:tc>
                <a:tc>
                  <a:txBody>
                    <a:bodyPr/>
                    <a:lstStyle/>
                    <a:p>
                      <a:r>
                        <a:rPr lang="en-US" sz="2000" dirty="0" smtClean="0"/>
                        <a:t>a</a:t>
                      </a:r>
                      <a:r>
                        <a:rPr lang="en-US" sz="2000" baseline="0" dirty="0" smtClean="0"/>
                        <a:t> n</a:t>
                      </a:r>
                      <a:r>
                        <a:rPr lang="en-US" sz="2000" dirty="0" smtClean="0"/>
                        <a:t>ew activity; seeking student initiative &amp; initial task engagement.</a:t>
                      </a:r>
                      <a:endParaRPr lang="en-US" sz="20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2200" i="0" dirty="0" smtClean="0"/>
                        <a:t>2. Provide</a:t>
                      </a:r>
                      <a:r>
                        <a:rPr lang="en-US" sz="2200" i="0" baseline="0" dirty="0" smtClean="0"/>
                        <a:t> explanatory rationales</a:t>
                      </a:r>
                    </a:p>
                  </a:txBody>
                  <a:tcPr/>
                </a:tc>
                <a:tc>
                  <a:txBody>
                    <a:bodyPr/>
                    <a:lstStyle/>
                    <a:p>
                      <a:r>
                        <a:rPr lang="en-US" sz="2000" dirty="0" smtClean="0"/>
                        <a:t>an uninteresting</a:t>
                      </a:r>
                      <a:r>
                        <a:rPr lang="en-US" sz="2000" baseline="0" dirty="0" smtClean="0"/>
                        <a:t> (but important) task that is rule-bound, procedural.</a:t>
                      </a:r>
                      <a:endParaRPr lang="en-US" sz="2000" dirty="0"/>
                    </a:p>
                  </a:txBody>
                  <a:tcPr/>
                </a:tc>
              </a:tr>
              <a:tr h="370840">
                <a:tc>
                  <a:txBody>
                    <a:bodyPr/>
                    <a:lstStyle/>
                    <a:p>
                      <a:pPr marL="0" indent="0">
                        <a:buFont typeface="+mj-lt"/>
                        <a:buNone/>
                      </a:pPr>
                      <a:r>
                        <a:rPr lang="en-US" sz="2200" i="0" dirty="0" smtClean="0"/>
                        <a:t>3. Provide </a:t>
                      </a:r>
                      <a:r>
                        <a:rPr lang="en-US" sz="2200" i="0" dirty="0" err="1" smtClean="0"/>
                        <a:t>noncontrolling</a:t>
                      </a:r>
                      <a:r>
                        <a:rPr lang="en-US" sz="2200" i="0" dirty="0" smtClean="0"/>
                        <a:t>, informational language.</a:t>
                      </a:r>
                      <a:endParaRPr lang="en-US" sz="2200" i="0" dirty="0"/>
                    </a:p>
                  </a:txBody>
                  <a:tcPr/>
                </a:tc>
                <a:tc>
                  <a:txBody>
                    <a:bodyPr/>
                    <a:lstStyle/>
                    <a:p>
                      <a:r>
                        <a:rPr lang="en-US" sz="2000" dirty="0" smtClean="0"/>
                        <a:t>conveying requirements, responsibilities, feedback, or addressing motivational or behavioral problems.</a:t>
                      </a:r>
                      <a:endParaRPr lang="en-US" sz="2000" dirty="0"/>
                    </a:p>
                  </a:txBody>
                  <a:tcPr/>
                </a:tc>
              </a:tr>
              <a:tr h="370840">
                <a:tc>
                  <a:txBody>
                    <a:bodyPr/>
                    <a:lstStyle/>
                    <a:p>
                      <a:pPr marL="0" indent="0">
                        <a:buFont typeface="+mj-lt"/>
                        <a:buNone/>
                      </a:pPr>
                      <a:r>
                        <a:rPr lang="en-US" sz="2200" i="0" dirty="0" smtClean="0"/>
                        <a:t>4. Be patient</a:t>
                      </a:r>
                      <a:endParaRPr lang="en-US" sz="2200" i="0" dirty="0"/>
                    </a:p>
                  </a:txBody>
                  <a:tcPr/>
                </a:tc>
                <a:tc>
                  <a:txBody>
                    <a:bodyPr/>
                    <a:lstStyle/>
                    <a:p>
                      <a:r>
                        <a:rPr lang="en-US" sz="2000" dirty="0" smtClean="0"/>
                        <a:t>the task is complex,</a:t>
                      </a:r>
                      <a:r>
                        <a:rPr lang="en-US" sz="2000" baseline="0" dirty="0" smtClean="0"/>
                        <a:t> iterative.</a:t>
                      </a:r>
                      <a:endParaRPr lang="en-US" sz="2000" dirty="0"/>
                    </a:p>
                  </a:txBody>
                  <a:tcPr/>
                </a:tc>
              </a:tr>
              <a:tr h="370840">
                <a:tc>
                  <a:txBody>
                    <a:bodyPr/>
                    <a:lstStyle/>
                    <a:p>
                      <a:pPr marL="0" indent="0">
                        <a:buFont typeface="+mj-lt"/>
                        <a:buNone/>
                      </a:pPr>
                      <a:r>
                        <a:rPr lang="en-US" sz="2200" i="0" dirty="0" smtClean="0"/>
                        <a:t>5. Acknowledge &amp;</a:t>
                      </a:r>
                      <a:r>
                        <a:rPr lang="en-US" sz="2200" i="0" baseline="0" dirty="0" smtClean="0"/>
                        <a:t> accept resistance and negative emotion.</a:t>
                      </a:r>
                      <a:endParaRPr lang="en-US" sz="2200" i="0" dirty="0"/>
                    </a:p>
                  </a:txBody>
                  <a:tcPr/>
                </a:tc>
                <a:tc>
                  <a:txBody>
                    <a:bodyPr/>
                    <a:lstStyle/>
                    <a:p>
                      <a:r>
                        <a:rPr lang="en-US" sz="2000" dirty="0" smtClean="0"/>
                        <a:t>developing skills, just getting going, or when student and teacher goals are not aligned.</a:t>
                      </a:r>
                      <a:endParaRPr lang="en-US" sz="2000" dirty="0"/>
                    </a:p>
                  </a:txBody>
                  <a:tcPr/>
                </a:tc>
              </a:tr>
            </a:tbl>
          </a:graphicData>
        </a:graphic>
      </p:graphicFrame>
      <p:sp>
        <p:nvSpPr>
          <p:cNvPr id="7" name="TextBox 6"/>
          <p:cNvSpPr txBox="1"/>
          <p:nvPr/>
        </p:nvSpPr>
        <p:spPr>
          <a:xfrm>
            <a:off x="6174455" y="6296971"/>
            <a:ext cx="2563565" cy="369332"/>
          </a:xfrm>
          <a:prstGeom prst="rect">
            <a:avLst/>
          </a:prstGeom>
          <a:noFill/>
        </p:spPr>
        <p:txBody>
          <a:bodyPr wrap="none" rtlCol="0">
            <a:spAutoFit/>
          </a:bodyPr>
          <a:lstStyle/>
          <a:p>
            <a:pPr algn="r"/>
            <a:r>
              <a:rPr lang="en-US" i="1" dirty="0" smtClean="0"/>
              <a:t>Adapted from Reeve, 2011</a:t>
            </a:r>
            <a:endParaRPr lang="en-US" i="1" dirty="0"/>
          </a:p>
        </p:txBody>
      </p:sp>
    </p:spTree>
    <p:extLst>
      <p:ext uri="{BB962C8B-B14F-4D97-AF65-F5344CB8AC3E}">
        <p14:creationId xmlns:p14="http://schemas.microsoft.com/office/powerpoint/2010/main" val="409444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mechanism?</a:t>
            </a:r>
            <a:endParaRPr lang="en-US" dirty="0"/>
          </a:p>
        </p:txBody>
      </p:sp>
      <p:sp>
        <p:nvSpPr>
          <p:cNvPr id="3" name="Content Placeholder 2"/>
          <p:cNvSpPr>
            <a:spLocks noGrp="1"/>
          </p:cNvSpPr>
          <p:nvPr>
            <p:ph idx="1"/>
          </p:nvPr>
        </p:nvSpPr>
        <p:spPr>
          <a:xfrm>
            <a:off x="900112" y="1805131"/>
            <a:ext cx="7345363" cy="3931920"/>
          </a:xfrm>
        </p:spPr>
        <p:txBody>
          <a:bodyPr/>
          <a:lstStyle/>
          <a:p>
            <a:pPr marL="0" indent="0">
              <a:buNone/>
            </a:pPr>
            <a:r>
              <a:rPr lang="en-US" sz="2800" dirty="0" smtClean="0"/>
              <a:t>Click on the one that you think is </a:t>
            </a:r>
            <a:r>
              <a:rPr lang="en-US" sz="2800" b="1" dirty="0" smtClean="0"/>
              <a:t>most important</a:t>
            </a:r>
            <a:r>
              <a:rPr lang="en-US" sz="2800" dirty="0" smtClean="0"/>
              <a:t> to your planned revision.</a:t>
            </a:r>
          </a:p>
          <a:p>
            <a:pPr marL="457200" indent="-457200">
              <a:buFont typeface="+mj-lt"/>
              <a:buAutoNum type="alphaUcPeriod"/>
            </a:pPr>
            <a:r>
              <a:rPr lang="en-US" dirty="0" smtClean="0"/>
              <a:t>Nurture inner motivational resources</a:t>
            </a:r>
          </a:p>
          <a:p>
            <a:pPr marL="457200" indent="-457200">
              <a:buFont typeface="+mj-lt"/>
              <a:buAutoNum type="alphaUcPeriod"/>
            </a:pPr>
            <a:r>
              <a:rPr lang="en-US" dirty="0" smtClean="0"/>
              <a:t>Provide explanatory rationales</a:t>
            </a:r>
          </a:p>
          <a:p>
            <a:pPr marL="457200" indent="-457200">
              <a:buFont typeface="+mj-lt"/>
              <a:buAutoNum type="alphaUcPeriod"/>
            </a:pPr>
            <a:r>
              <a:rPr lang="en-US" dirty="0" smtClean="0"/>
              <a:t>Use </a:t>
            </a:r>
            <a:r>
              <a:rPr lang="en-US" dirty="0" err="1" smtClean="0"/>
              <a:t>noncontrolling</a:t>
            </a:r>
            <a:r>
              <a:rPr lang="en-US" dirty="0" smtClean="0"/>
              <a:t>, informational language</a:t>
            </a:r>
          </a:p>
          <a:p>
            <a:pPr marL="457200" indent="-457200">
              <a:buFont typeface="+mj-lt"/>
              <a:buAutoNum type="alphaUcPeriod"/>
            </a:pPr>
            <a:r>
              <a:rPr lang="en-US" dirty="0" smtClean="0"/>
              <a:t>Be patient.</a:t>
            </a:r>
          </a:p>
          <a:p>
            <a:pPr marL="457200" indent="-457200">
              <a:buFont typeface="+mj-lt"/>
              <a:buAutoNum type="alphaUcPeriod"/>
            </a:pPr>
            <a:r>
              <a:rPr lang="en-US" dirty="0" smtClean="0"/>
              <a:t>Acknowledge &amp; accept resistance and negative emotion.</a:t>
            </a:r>
          </a:p>
          <a:p>
            <a:pPr marL="457200" indent="-457200">
              <a:buFont typeface="+mj-lt"/>
              <a:buAutoNum type="alphaUcPeriod"/>
            </a:pPr>
            <a:endParaRPr lang="en-US" dirty="0"/>
          </a:p>
        </p:txBody>
      </p:sp>
    </p:spTree>
    <p:extLst>
      <p:ext uri="{BB962C8B-B14F-4D97-AF65-F5344CB8AC3E}">
        <p14:creationId xmlns:p14="http://schemas.microsoft.com/office/powerpoint/2010/main" val="1394535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Duct-tape </a:t>
            </a:r>
            <a:br>
              <a:rPr lang="en-US" dirty="0" smtClean="0"/>
            </a:br>
            <a:r>
              <a:rPr lang="en-US" strike="sngStrike" dirty="0" smtClean="0"/>
              <a:t>parenting</a:t>
            </a:r>
            <a:r>
              <a:rPr lang="en-US" dirty="0" smtClean="0"/>
              <a:t> teaching</a:t>
            </a:r>
            <a:endParaRPr lang="en-US" dirty="0"/>
          </a:p>
        </p:txBody>
      </p:sp>
      <p:pic>
        <p:nvPicPr>
          <p:cNvPr id="4" name="Picture 3">
            <a:hlinkClick r:id="rId2"/>
          </p:cNvPr>
          <p:cNvPicPr>
            <a:picLocks noChangeAspect="1"/>
          </p:cNvPicPr>
          <p:nvPr/>
        </p:nvPicPr>
        <p:blipFill rotWithShape="1">
          <a:blip r:embed="rId3"/>
          <a:srcRect l="4547" t="14170" r="2979" b="14595"/>
          <a:stretch/>
        </p:blipFill>
        <p:spPr>
          <a:xfrm>
            <a:off x="1477928" y="1970784"/>
            <a:ext cx="6294883" cy="4061972"/>
          </a:xfrm>
          <a:prstGeom prst="rect">
            <a:avLst/>
          </a:prstGeom>
        </p:spPr>
      </p:pic>
    </p:spTree>
    <p:extLst>
      <p:ext uri="{BB962C8B-B14F-4D97-AF65-F5344CB8AC3E}">
        <p14:creationId xmlns:p14="http://schemas.microsoft.com/office/powerpoint/2010/main" val="405002950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914400">
              <a:buNone/>
            </a:pPr>
            <a:r>
              <a:rPr lang="en-US" sz="2800" b="1" dirty="0" smtClean="0"/>
              <a:t>Keith:</a:t>
            </a:r>
            <a:r>
              <a:rPr lang="en-US" sz="2800" dirty="0" smtClean="0"/>
              <a:t> Bill </a:t>
            </a:r>
            <a:r>
              <a:rPr lang="en-US" sz="2800" dirty="0"/>
              <a:t>and Melinda Gates Foundation, The William and Flora Hewlett Foundation, Lumina Foundation, </a:t>
            </a:r>
            <a:r>
              <a:rPr lang="en-US" sz="2800" dirty="0" smtClean="0"/>
              <a:t>&amp; The </a:t>
            </a:r>
            <a:r>
              <a:rPr lang="en-US" sz="2800" dirty="0"/>
              <a:t>Walter S. Johnson </a:t>
            </a:r>
            <a:r>
              <a:rPr lang="en-US" sz="2800" dirty="0" smtClean="0"/>
              <a:t>Foundation.</a:t>
            </a:r>
          </a:p>
          <a:p>
            <a:pPr marL="0" indent="-914400">
              <a:buNone/>
            </a:pPr>
            <a:r>
              <a:rPr lang="en-US" sz="2800" b="1" dirty="0" smtClean="0"/>
              <a:t>Larry: </a:t>
            </a:r>
            <a:r>
              <a:rPr lang="en-US" sz="2800" dirty="0" smtClean="0"/>
              <a:t>Keith &amp; Stacey</a:t>
            </a:r>
          </a:p>
          <a:p>
            <a:pPr marL="0" indent="-914400">
              <a:buNone/>
            </a:pPr>
            <a:r>
              <a:rPr lang="en-US" sz="2800" b="1" dirty="0" smtClean="0"/>
              <a:t>Stacie, Keith, &amp; Larry: </a:t>
            </a:r>
            <a:r>
              <a:rPr lang="en-US" sz="2800" dirty="0" smtClean="0"/>
              <a:t>all y'all!</a:t>
            </a:r>
            <a:endParaRPr lang="en-US" b="1" dirty="0" smtClean="0"/>
          </a:p>
        </p:txBody>
      </p:sp>
    </p:spTree>
    <p:extLst>
      <p:ext uri="{BB962C8B-B14F-4D97-AF65-F5344CB8AC3E}">
        <p14:creationId xmlns:p14="http://schemas.microsoft.com/office/powerpoint/2010/main" val="273520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a:t>
            </a:r>
            <a:endParaRPr lang="en-US" dirty="0"/>
          </a:p>
        </p:txBody>
      </p:sp>
      <p:sp>
        <p:nvSpPr>
          <p:cNvPr id="3" name="Content Placeholder 2"/>
          <p:cNvSpPr>
            <a:spLocks noGrp="1"/>
          </p:cNvSpPr>
          <p:nvPr>
            <p:ph idx="1"/>
          </p:nvPr>
        </p:nvSpPr>
        <p:spPr>
          <a:xfrm>
            <a:off x="900112" y="1794182"/>
            <a:ext cx="7345363" cy="3931920"/>
          </a:xfrm>
        </p:spPr>
        <p:txBody>
          <a:bodyPr>
            <a:normAutofit/>
          </a:bodyPr>
          <a:lstStyle/>
          <a:p>
            <a:r>
              <a:rPr lang="en-US" sz="2800" dirty="0" smtClean="0"/>
              <a:t>A bit of </a:t>
            </a:r>
            <a:r>
              <a:rPr lang="en-US" sz="2800" b="1" dirty="0" smtClean="0"/>
              <a:t>Self-Determination Theory </a:t>
            </a:r>
            <a:r>
              <a:rPr lang="en-US" sz="2800" dirty="0" smtClean="0"/>
              <a:t>(SDT)</a:t>
            </a:r>
          </a:p>
          <a:p>
            <a:r>
              <a:rPr lang="en-US" sz="2800" b="1" dirty="0" smtClean="0"/>
              <a:t>J. Reeve's advice</a:t>
            </a:r>
            <a:r>
              <a:rPr lang="en-US" sz="2800" dirty="0" smtClean="0"/>
              <a:t>: how to enhance learning by supporting autonomy</a:t>
            </a:r>
          </a:p>
          <a:p>
            <a:pPr lvl="1"/>
            <a:r>
              <a:rPr lang="en-US" sz="2800" dirty="0" smtClean="0"/>
              <a:t>Five </a:t>
            </a:r>
            <a:r>
              <a:rPr lang="en-US" sz="2800" b="1" dirty="0" smtClean="0"/>
              <a:t>mechanisms</a:t>
            </a:r>
          </a:p>
          <a:p>
            <a:pPr lvl="1"/>
            <a:r>
              <a:rPr lang="en-US" sz="2800" dirty="0" smtClean="0"/>
              <a:t>A few c</a:t>
            </a:r>
            <a:r>
              <a:rPr lang="en-US" sz="2800" b="1" dirty="0" smtClean="0"/>
              <a:t>ase studies</a:t>
            </a:r>
            <a:r>
              <a:rPr lang="en-US" sz="2800" dirty="0" smtClean="0"/>
              <a:t> (about 3.5)</a:t>
            </a:r>
            <a:endParaRPr lang="en-US" sz="2400" dirty="0" smtClean="0"/>
          </a:p>
          <a:p>
            <a:r>
              <a:rPr lang="en-US" sz="2800" b="1" dirty="0" smtClean="0"/>
              <a:t>Think it through</a:t>
            </a:r>
            <a:r>
              <a:rPr lang="en-US" sz="2800" dirty="0" smtClean="0"/>
              <a:t>: where, how, and why might you provide more autonomy?</a:t>
            </a:r>
            <a:endParaRPr lang="en-US" sz="2800" dirty="0"/>
          </a:p>
        </p:txBody>
      </p:sp>
    </p:spTree>
    <p:extLst>
      <p:ext uri="{BB962C8B-B14F-4D97-AF65-F5344CB8AC3E}">
        <p14:creationId xmlns:p14="http://schemas.microsoft.com/office/powerpoint/2010/main" val="3337511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Self-Determination Theory</a:t>
            </a:r>
            <a:endParaRPr lang="en-US" dirty="0"/>
          </a:p>
        </p:txBody>
      </p:sp>
      <p:sp>
        <p:nvSpPr>
          <p:cNvPr id="3" name="Content Placeholder 2"/>
          <p:cNvSpPr>
            <a:spLocks noGrp="1"/>
          </p:cNvSpPr>
          <p:nvPr>
            <p:ph idx="1"/>
          </p:nvPr>
        </p:nvSpPr>
        <p:spPr>
          <a:xfrm>
            <a:off x="417993" y="1886682"/>
            <a:ext cx="6931307" cy="4008627"/>
          </a:xfrm>
        </p:spPr>
        <p:txBody>
          <a:bodyPr>
            <a:normAutofit/>
          </a:bodyPr>
          <a:lstStyle/>
          <a:p>
            <a:pPr lvl="1"/>
            <a:r>
              <a:rPr lang="en-US" sz="4000" b="1" dirty="0" smtClean="0"/>
              <a:t>Preferences</a:t>
            </a:r>
            <a:endParaRPr lang="en-US" sz="4000" dirty="0"/>
          </a:p>
          <a:p>
            <a:pPr lvl="1"/>
            <a:r>
              <a:rPr lang="en-US" sz="4000" dirty="0" smtClean="0"/>
              <a:t>Need </a:t>
            </a:r>
            <a:r>
              <a:rPr lang="en-US" sz="4000" dirty="0"/>
              <a:t>for </a:t>
            </a:r>
            <a:r>
              <a:rPr lang="en-US" sz="4000" b="1" i="1" dirty="0"/>
              <a:t>autonomy</a:t>
            </a:r>
            <a:r>
              <a:rPr lang="en-US" sz="4000" dirty="0"/>
              <a:t> </a:t>
            </a:r>
            <a:endParaRPr lang="en-US" sz="4000" b="1" dirty="0" smtClean="0"/>
          </a:p>
          <a:p>
            <a:pPr lvl="1"/>
            <a:r>
              <a:rPr lang="en-US" sz="4000" b="1" dirty="0" smtClean="0"/>
              <a:t>Intrinsic motivation</a:t>
            </a:r>
          </a:p>
        </p:txBody>
      </p:sp>
      <p:pic>
        <p:nvPicPr>
          <p:cNvPr id="6" name="Picture 5">
            <a:hlinkClick r:id="rId2"/>
          </p:cNvPr>
          <p:cNvPicPr>
            <a:picLocks noChangeAspect="1"/>
          </p:cNvPicPr>
          <p:nvPr/>
        </p:nvPicPr>
        <p:blipFill>
          <a:blip r:embed="rId3"/>
          <a:stretch>
            <a:fillRect/>
          </a:stretch>
        </p:blipFill>
        <p:spPr>
          <a:xfrm>
            <a:off x="5962222" y="3869206"/>
            <a:ext cx="2938201" cy="2174269"/>
          </a:xfrm>
          <a:prstGeom prst="rect">
            <a:avLst/>
          </a:prstGeom>
        </p:spPr>
      </p:pic>
      <p:sp>
        <p:nvSpPr>
          <p:cNvPr id="7" name="TextBox 6"/>
          <p:cNvSpPr txBox="1"/>
          <p:nvPr/>
        </p:nvSpPr>
        <p:spPr>
          <a:xfrm>
            <a:off x="5995067" y="6087482"/>
            <a:ext cx="2502212" cy="369332"/>
          </a:xfrm>
          <a:prstGeom prst="rect">
            <a:avLst/>
          </a:prstGeom>
          <a:noFill/>
        </p:spPr>
        <p:txBody>
          <a:bodyPr wrap="square" rtlCol="0">
            <a:spAutoFit/>
          </a:bodyPr>
          <a:lstStyle/>
          <a:p>
            <a:r>
              <a:rPr lang="en-US" dirty="0" smtClean="0"/>
              <a:t>Rich Ryan &amp; Ed </a:t>
            </a:r>
            <a:r>
              <a:rPr lang="en-US" dirty="0" err="1" smtClean="0"/>
              <a:t>Deci</a:t>
            </a:r>
            <a:r>
              <a:rPr lang="en-US" dirty="0" smtClean="0"/>
              <a:t> </a:t>
            </a:r>
            <a:endParaRPr lang="en-US" dirty="0"/>
          </a:p>
        </p:txBody>
      </p:sp>
    </p:spTree>
    <p:extLst>
      <p:ext uri="{BB962C8B-B14F-4D97-AF65-F5344CB8AC3E}">
        <p14:creationId xmlns:p14="http://schemas.microsoft.com/office/powerpoint/2010/main" val="2328399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teaching style</a:t>
            </a:r>
            <a:endParaRPr lang="en-US" dirty="0"/>
          </a:p>
        </p:txBody>
      </p:sp>
      <p:sp>
        <p:nvSpPr>
          <p:cNvPr id="3" name="Content Placeholder 2"/>
          <p:cNvSpPr>
            <a:spLocks noGrp="1"/>
          </p:cNvSpPr>
          <p:nvPr>
            <p:ph idx="1"/>
          </p:nvPr>
        </p:nvSpPr>
        <p:spPr>
          <a:xfrm>
            <a:off x="626412" y="1608048"/>
            <a:ext cx="7345363" cy="4140023"/>
          </a:xfrm>
        </p:spPr>
        <p:txBody>
          <a:bodyPr>
            <a:normAutofit/>
          </a:bodyPr>
          <a:lstStyle/>
          <a:p>
            <a:pPr marL="457200" indent="-457200">
              <a:buFont typeface="+mj-lt"/>
              <a:buAutoNum type="alphaUcPeriod"/>
            </a:pPr>
            <a:r>
              <a:rPr lang="en-US" sz="3200" dirty="0" smtClean="0"/>
              <a:t>Usually mostly controlling.</a:t>
            </a:r>
          </a:p>
          <a:p>
            <a:pPr marL="457200" indent="-457200">
              <a:buFont typeface="+mj-lt"/>
              <a:buAutoNum type="alphaUcPeriod"/>
            </a:pPr>
            <a:r>
              <a:rPr lang="en-US" sz="3200" dirty="0" smtClean="0"/>
              <a:t>Tends toward controlling.</a:t>
            </a:r>
          </a:p>
          <a:p>
            <a:pPr marL="457200" indent="-457200">
              <a:buFont typeface="+mj-lt"/>
              <a:buAutoNum type="alphaUcPeriod"/>
            </a:pPr>
            <a:r>
              <a:rPr lang="en-US" sz="3200" dirty="0" smtClean="0"/>
              <a:t>Tends toward autonomy-supporting.</a:t>
            </a:r>
          </a:p>
          <a:p>
            <a:pPr marL="457200" indent="-457200">
              <a:buFont typeface="+mj-lt"/>
              <a:buAutoNum type="alphaUcPeriod"/>
            </a:pPr>
            <a:r>
              <a:rPr lang="en-US" sz="3200" dirty="0" smtClean="0"/>
              <a:t> Usually mostly </a:t>
            </a:r>
            <a:br>
              <a:rPr lang="en-US" sz="3200" dirty="0" smtClean="0"/>
            </a:br>
            <a:r>
              <a:rPr lang="en-US" sz="3200" dirty="0" smtClean="0"/>
              <a:t>autonomy-supporting.</a:t>
            </a:r>
          </a:p>
          <a:p>
            <a:pPr marL="457200" indent="-457200">
              <a:buFont typeface="+mj-lt"/>
              <a:buAutoNum type="alphaUcPeriod"/>
            </a:pPr>
            <a:r>
              <a:rPr lang="en-US" sz="3200" dirty="0" smtClean="0"/>
              <a:t>Depends on the course.</a:t>
            </a:r>
            <a:endParaRPr lang="en-US" sz="3200" dirty="0"/>
          </a:p>
        </p:txBody>
      </p:sp>
      <p:pic>
        <p:nvPicPr>
          <p:cNvPr id="5" name="Picture 4">
            <a:hlinkClick r:id="rId2"/>
          </p:cNvPr>
          <p:cNvPicPr>
            <a:picLocks noChangeAspect="1"/>
          </p:cNvPicPr>
          <p:nvPr/>
        </p:nvPicPr>
        <p:blipFill rotWithShape="1">
          <a:blip r:embed="rId3"/>
          <a:srcRect l="37856" t="15383" r="6832"/>
          <a:stretch/>
        </p:blipFill>
        <p:spPr>
          <a:xfrm rot="20303017">
            <a:off x="5878875" y="3733584"/>
            <a:ext cx="3371868" cy="2708073"/>
          </a:xfrm>
          <a:prstGeom prst="rect">
            <a:avLst/>
          </a:prstGeom>
        </p:spPr>
      </p:pic>
    </p:spTree>
    <p:extLst>
      <p:ext uri="{BB962C8B-B14F-4D97-AF65-F5344CB8AC3E}">
        <p14:creationId xmlns:p14="http://schemas.microsoft.com/office/powerpoint/2010/main" val="74234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 Support:</a:t>
            </a:r>
            <a:br>
              <a:rPr lang="en-US" dirty="0" smtClean="0"/>
            </a:br>
            <a:r>
              <a:rPr lang="en-US" sz="4000" dirty="0" smtClean="0"/>
              <a:t>Why?</a:t>
            </a:r>
            <a:endParaRPr lang="en-US" dirty="0"/>
          </a:p>
        </p:txBody>
      </p:sp>
      <p:sp>
        <p:nvSpPr>
          <p:cNvPr id="3" name="Content Placeholder 2"/>
          <p:cNvSpPr>
            <a:spLocks noGrp="1"/>
          </p:cNvSpPr>
          <p:nvPr>
            <p:ph idx="1"/>
          </p:nvPr>
        </p:nvSpPr>
        <p:spPr/>
        <p:txBody>
          <a:bodyPr>
            <a:normAutofit/>
          </a:bodyPr>
          <a:lstStyle/>
          <a:p>
            <a:r>
              <a:rPr lang="en-US" sz="2800" b="1" dirty="0" smtClean="0"/>
              <a:t>Better student outcomes</a:t>
            </a:r>
            <a:r>
              <a:rPr lang="en-US" sz="2800" dirty="0" smtClean="0"/>
              <a:t>: learning, subsequent motivation, engagement, performance, and well-being</a:t>
            </a:r>
          </a:p>
          <a:p>
            <a:r>
              <a:rPr lang="en-US" sz="2800" b="1" dirty="0" smtClean="0"/>
              <a:t>Benefits for teachers: </a:t>
            </a:r>
            <a:r>
              <a:rPr lang="en-US" sz="2800" dirty="0" smtClean="0"/>
              <a:t>more accomplishment, less emotional exhaustion; greater relationship satisfaction.</a:t>
            </a:r>
          </a:p>
          <a:p>
            <a:r>
              <a:rPr lang="en-US" sz="2800" b="1" dirty="0" smtClean="0"/>
              <a:t>Learn-able: </a:t>
            </a:r>
            <a:r>
              <a:rPr lang="en-US" sz="2800" dirty="0" smtClean="0"/>
              <a:t>novice &amp; experienced teachers respond to training</a:t>
            </a:r>
          </a:p>
          <a:p>
            <a:pPr marL="0" indent="0" algn="r">
              <a:buNone/>
            </a:pPr>
            <a:r>
              <a:rPr lang="en-US" sz="2000" i="1" dirty="0" smtClean="0"/>
              <a:t>See Reeve, 2011, for details.</a:t>
            </a:r>
            <a:endParaRPr lang="en-US" i="1" dirty="0" smtClean="0"/>
          </a:p>
        </p:txBody>
      </p:sp>
    </p:spTree>
    <p:extLst>
      <p:ext uri="{BB962C8B-B14F-4D97-AF65-F5344CB8AC3E}">
        <p14:creationId xmlns:p14="http://schemas.microsoft.com/office/powerpoint/2010/main" val="5253816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 Support:</a:t>
            </a:r>
            <a:br>
              <a:rPr lang="en-US" dirty="0" smtClean="0"/>
            </a:br>
            <a:r>
              <a:rPr lang="en-US" sz="4000" dirty="0" smtClean="0"/>
              <a:t>How?</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smtClean="0"/>
              <a:t>Recognize your students' experiences.</a:t>
            </a:r>
          </a:p>
          <a:p>
            <a:pPr marL="514350" indent="-514350">
              <a:buFont typeface="+mj-lt"/>
              <a:buAutoNum type="arabicPeriod"/>
            </a:pPr>
            <a:r>
              <a:rPr lang="en-US" sz="3200" dirty="0" smtClean="0"/>
              <a:t>Bring that into the learning process.</a:t>
            </a:r>
          </a:p>
          <a:p>
            <a:pPr marL="514350" indent="-514350">
              <a:buFont typeface="+mj-lt"/>
              <a:buAutoNum type="arabicPeriod"/>
            </a:pPr>
            <a:r>
              <a:rPr lang="en-US" sz="3200" dirty="0" smtClean="0"/>
              <a:t>Develop student's capacity for autonomous self-regulation.</a:t>
            </a:r>
          </a:p>
          <a:p>
            <a:pPr marL="0" indent="0">
              <a:buNone/>
            </a:pPr>
            <a:r>
              <a:rPr lang="en-US" sz="3200" dirty="0" smtClean="0"/>
              <a:t>And now, five mechanisms.</a:t>
            </a:r>
          </a:p>
        </p:txBody>
      </p:sp>
    </p:spTree>
    <p:extLst>
      <p:ext uri="{BB962C8B-B14F-4D97-AF65-F5344CB8AC3E}">
        <p14:creationId xmlns:p14="http://schemas.microsoft.com/office/powerpoint/2010/main" val="1298588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 presetClass="entr" presetSubtype="8" fill="hold" nodeType="afterEffect">
                                  <p:stCondLst>
                                    <p:cond delay="100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43" y="244158"/>
            <a:ext cx="8604830" cy="1339850"/>
          </a:xfrm>
        </p:spPr>
        <p:txBody>
          <a:bodyPr>
            <a:noAutofit/>
          </a:bodyPr>
          <a:lstStyle/>
          <a:p>
            <a:r>
              <a:rPr lang="en-US" sz="4400" dirty="0" smtClean="0"/>
              <a:t>1. Nurture inner </a:t>
            </a:r>
            <a:br>
              <a:rPr lang="en-US" sz="4400" dirty="0" smtClean="0"/>
            </a:br>
            <a:r>
              <a:rPr lang="en-US" sz="4400" dirty="0" smtClean="0"/>
              <a:t>motivational resources.</a:t>
            </a:r>
            <a:endParaRPr lang="en-US" sz="4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04970886"/>
              </p:ext>
            </p:extLst>
          </p:nvPr>
        </p:nvGraphicFramePr>
        <p:xfrm>
          <a:off x="492643" y="2480403"/>
          <a:ext cx="8145030" cy="3017520"/>
        </p:xfrm>
        <a:graphic>
          <a:graphicData uri="http://schemas.openxmlformats.org/drawingml/2006/table">
            <a:tbl>
              <a:tblPr firstRow="1" bandRow="1">
                <a:tableStyleId>{5C22544A-7EE6-4342-B048-85BDC9FD1C3A}</a:tableStyleId>
              </a:tblPr>
              <a:tblGrid>
                <a:gridCol w="4072515"/>
                <a:gridCol w="4072515"/>
              </a:tblGrid>
              <a:tr h="370840">
                <a:tc>
                  <a:txBody>
                    <a:bodyPr/>
                    <a:lstStyle/>
                    <a:p>
                      <a:pPr algn="ctr"/>
                      <a:r>
                        <a:rPr lang="en-US" sz="2400" dirty="0" smtClean="0"/>
                        <a:t>Autonomy-Supportive</a:t>
                      </a:r>
                      <a:endParaRPr lang="en-US" sz="2400" dirty="0"/>
                    </a:p>
                  </a:txBody>
                  <a:tcPr/>
                </a:tc>
                <a:tc>
                  <a:txBody>
                    <a:bodyPr/>
                    <a:lstStyle/>
                    <a:p>
                      <a:pPr algn="ctr"/>
                      <a:r>
                        <a:rPr lang="en-US" sz="2400" dirty="0" smtClean="0"/>
                        <a:t>Controlling</a:t>
                      </a:r>
                      <a:endParaRPr lang="en-US" sz="2400" dirty="0"/>
                    </a:p>
                  </a:txBody>
                  <a:tcPr/>
                </a:tc>
              </a:tr>
              <a:tr h="370840">
                <a:tc>
                  <a:txBody>
                    <a:bodyPr/>
                    <a:lstStyle/>
                    <a:p>
                      <a:r>
                        <a:rPr lang="en-US" sz="2200" i="1" dirty="0" smtClean="0"/>
                        <a:t>Inner </a:t>
                      </a:r>
                      <a:r>
                        <a:rPr lang="en-US" sz="2200" dirty="0" smtClean="0"/>
                        <a:t>motivational resources:</a:t>
                      </a:r>
                      <a:endParaRPr lang="en-US" sz="2200" dirty="0"/>
                    </a:p>
                  </a:txBody>
                  <a:tcPr anchor="ctr"/>
                </a:tc>
                <a:tc>
                  <a:txBody>
                    <a:bodyPr/>
                    <a:lstStyle/>
                    <a:p>
                      <a:r>
                        <a:rPr lang="en-US" sz="2200" i="1" dirty="0" smtClean="0"/>
                        <a:t>External</a:t>
                      </a:r>
                      <a:r>
                        <a:rPr lang="en-US" sz="2200" i="1" baseline="0" dirty="0" smtClean="0"/>
                        <a:t> </a:t>
                      </a:r>
                      <a:r>
                        <a:rPr lang="en-US" sz="2200" i="0" dirty="0" smtClean="0"/>
                        <a:t>motivational</a:t>
                      </a:r>
                      <a:r>
                        <a:rPr lang="en-US" sz="2200" i="0" baseline="0" dirty="0" smtClean="0"/>
                        <a:t> </a:t>
                      </a:r>
                      <a:r>
                        <a:rPr lang="en-US" sz="2200" i="0" dirty="0" smtClean="0"/>
                        <a:t>resources</a:t>
                      </a:r>
                      <a:r>
                        <a:rPr lang="en-US" sz="2200" i="1" dirty="0" smtClean="0"/>
                        <a:t>:</a:t>
                      </a:r>
                      <a:endParaRPr lang="en-US" sz="2200" i="1" dirty="0"/>
                    </a:p>
                  </a:txBody>
                  <a:tcPr anchor="ctr"/>
                </a:tc>
              </a:tr>
              <a:tr h="370840">
                <a:tc>
                  <a:txBody>
                    <a:bodyPr/>
                    <a:lstStyle/>
                    <a:p>
                      <a:pPr marL="342900" marR="0" indent="-342900" algn="l" defTabSz="914400" rtl="0" eaLnBrk="1" fontAlgn="auto" latinLnBrk="0" hangingPunct="1">
                        <a:lnSpc>
                          <a:spcPct val="100000"/>
                        </a:lnSpc>
                        <a:spcBef>
                          <a:spcPts val="0"/>
                        </a:spcBef>
                        <a:spcAft>
                          <a:spcPts val="0"/>
                        </a:spcAft>
                        <a:buClrTx/>
                        <a:buSzTx/>
                        <a:buFont typeface="Arial"/>
                        <a:buChar char="•"/>
                        <a:tabLst/>
                        <a:defRPr/>
                      </a:pPr>
                      <a:r>
                        <a:rPr lang="en-US" sz="2200" dirty="0" smtClean="0"/>
                        <a:t>Need</a:t>
                      </a:r>
                      <a:r>
                        <a:rPr lang="en-US" sz="2200" baseline="0" dirty="0" smtClean="0"/>
                        <a:t> for autonomy</a:t>
                      </a:r>
                      <a:endParaRPr lang="en-US" sz="2200" dirty="0" smtClean="0"/>
                    </a:p>
                  </a:txBody>
                  <a:tcPr/>
                </a:tc>
                <a:tc>
                  <a:txBody>
                    <a:bodyPr/>
                    <a:lstStyle/>
                    <a:p>
                      <a:pPr marL="342900" indent="-342900">
                        <a:buFont typeface="Arial"/>
                        <a:buChar char="•"/>
                      </a:pPr>
                      <a:r>
                        <a:rPr lang="en-US" sz="2200" dirty="0" smtClean="0"/>
                        <a:t>Directives, commands</a:t>
                      </a:r>
                      <a:endParaRPr lang="en-US" sz="2200" dirty="0"/>
                    </a:p>
                  </a:txBody>
                  <a:tcPr/>
                </a:tc>
              </a:tr>
              <a:tr h="370840">
                <a:tc>
                  <a:txBody>
                    <a:bodyPr/>
                    <a:lstStyle/>
                    <a:p>
                      <a:pPr marL="342900" indent="-342900">
                        <a:buFont typeface="Arial"/>
                        <a:buChar char="•"/>
                      </a:pPr>
                      <a:r>
                        <a:rPr lang="en-US" sz="2200" dirty="0" smtClean="0"/>
                        <a:t>Intrinsic</a:t>
                      </a:r>
                      <a:r>
                        <a:rPr lang="en-US" sz="2200" baseline="0" dirty="0" smtClean="0"/>
                        <a:t> motivation</a:t>
                      </a:r>
                      <a:endParaRPr lang="en-US" sz="2200" dirty="0"/>
                    </a:p>
                  </a:txBody>
                  <a:tcPr/>
                </a:tc>
                <a:tc>
                  <a:txBody>
                    <a:bodyPr/>
                    <a:lstStyle/>
                    <a:p>
                      <a:pPr marL="342900" indent="-342900">
                        <a:buFont typeface="Arial"/>
                        <a:buChar char="•"/>
                      </a:pPr>
                      <a:r>
                        <a:rPr lang="en-US" sz="2200" dirty="0" smtClean="0"/>
                        <a:t>Compliance requests</a:t>
                      </a:r>
                      <a:endParaRPr lang="en-US" sz="2200" dirty="0"/>
                    </a:p>
                  </a:txBody>
                  <a:tcPr/>
                </a:tc>
              </a:tr>
              <a:tr h="370840">
                <a:tc>
                  <a:txBody>
                    <a:bodyPr/>
                    <a:lstStyle/>
                    <a:p>
                      <a:pPr marL="342900" indent="-342900">
                        <a:buFont typeface="Arial"/>
                        <a:buChar char="•"/>
                      </a:pPr>
                      <a:r>
                        <a:rPr lang="en-US" sz="2200" dirty="0" smtClean="0"/>
                        <a:t>Self-endorsed goals &amp; values</a:t>
                      </a:r>
                      <a:endParaRPr lang="en-US" sz="2200" dirty="0"/>
                    </a:p>
                  </a:txBody>
                  <a:tcPr/>
                </a:tc>
                <a:tc>
                  <a:txBody>
                    <a:bodyPr/>
                    <a:lstStyle/>
                    <a:p>
                      <a:pPr marL="342900" indent="-342900">
                        <a:buFont typeface="Arial"/>
                        <a:buChar char="•"/>
                      </a:pPr>
                      <a:r>
                        <a:rPr lang="en-US" sz="2200" dirty="0" smtClean="0"/>
                        <a:t>Assignments</a:t>
                      </a:r>
                      <a:endParaRPr lang="en-US" sz="2200" dirty="0"/>
                    </a:p>
                  </a:txBody>
                  <a:tcPr/>
                </a:tc>
              </a:tr>
              <a:tr h="370840">
                <a:tc>
                  <a:txBody>
                    <a:bodyPr/>
                    <a:lstStyle/>
                    <a:p>
                      <a:pPr marL="342900" indent="-342900">
                        <a:buFont typeface="Arial"/>
                        <a:buChar char="•"/>
                      </a:pPr>
                      <a:r>
                        <a:rPr lang="en-US" sz="2200" dirty="0" smtClean="0"/>
                        <a:t>Optimal-challenge preference</a:t>
                      </a:r>
                      <a:endParaRPr lang="en-US" sz="2200" dirty="0"/>
                    </a:p>
                  </a:txBody>
                  <a:tcPr/>
                </a:tc>
                <a:tc>
                  <a:txBody>
                    <a:bodyPr/>
                    <a:lstStyle/>
                    <a:p>
                      <a:pPr marL="342900" indent="-342900">
                        <a:buFont typeface="Arial"/>
                        <a:buChar char="•"/>
                      </a:pPr>
                      <a:r>
                        <a:rPr lang="en-US" sz="2200" dirty="0" smtClean="0"/>
                        <a:t>Incentives</a:t>
                      </a:r>
                      <a:endParaRPr lang="en-US" sz="2200" dirty="0"/>
                    </a:p>
                  </a:txBody>
                  <a:tcPr/>
                </a:tc>
              </a:tr>
              <a:tr h="370840">
                <a:tc>
                  <a:txBody>
                    <a:bodyPr/>
                    <a:lstStyle/>
                    <a:p>
                      <a:pPr marL="342900" indent="-342900">
                        <a:buFont typeface="Arial"/>
                        <a:buChar char="•"/>
                      </a:pPr>
                      <a:r>
                        <a:rPr lang="en-US" sz="2200" dirty="0" smtClean="0"/>
                        <a:t>Curiosity</a:t>
                      </a:r>
                      <a:endParaRPr lang="en-US" sz="2200" dirty="0"/>
                    </a:p>
                  </a:txBody>
                  <a:tcPr/>
                </a:tc>
                <a:tc>
                  <a:txBody>
                    <a:bodyPr/>
                    <a:lstStyle/>
                    <a:p>
                      <a:pPr marL="342900" indent="-342900">
                        <a:buFont typeface="Arial"/>
                        <a:buChar char="•"/>
                      </a:pPr>
                      <a:r>
                        <a:rPr lang="en-US" sz="2200" dirty="0" smtClean="0"/>
                        <a:t>Rewards</a:t>
                      </a:r>
                      <a:endParaRPr lang="en-US" sz="2200" dirty="0"/>
                    </a:p>
                  </a:txBody>
                  <a:tcPr/>
                </a:tc>
              </a:tr>
            </a:tbl>
          </a:graphicData>
        </a:graphic>
      </p:graphicFrame>
      <p:sp>
        <p:nvSpPr>
          <p:cNvPr id="5" name="TextBox 4"/>
          <p:cNvSpPr txBox="1"/>
          <p:nvPr/>
        </p:nvSpPr>
        <p:spPr>
          <a:xfrm>
            <a:off x="262743" y="1587553"/>
            <a:ext cx="8604830" cy="830997"/>
          </a:xfrm>
          <a:prstGeom prst="rect">
            <a:avLst/>
          </a:prstGeom>
          <a:noFill/>
        </p:spPr>
        <p:txBody>
          <a:bodyPr wrap="square" rtlCol="0">
            <a:spAutoFit/>
          </a:bodyPr>
          <a:lstStyle/>
          <a:p>
            <a:r>
              <a:rPr lang="en-US" sz="2400" b="1" dirty="0" smtClean="0"/>
              <a:t>Use </a:t>
            </a:r>
            <a:r>
              <a:rPr lang="en-US" sz="2400" dirty="0" smtClean="0"/>
              <a:t>when introducing a new learning activity, to spur engagement.</a:t>
            </a:r>
            <a:endParaRPr lang="en-US" sz="2800" dirty="0"/>
          </a:p>
        </p:txBody>
      </p:sp>
      <p:sp>
        <p:nvSpPr>
          <p:cNvPr id="6" name="TextBox 5"/>
          <p:cNvSpPr txBox="1"/>
          <p:nvPr/>
        </p:nvSpPr>
        <p:spPr>
          <a:xfrm>
            <a:off x="262743" y="5878578"/>
            <a:ext cx="8604830" cy="461665"/>
          </a:xfrm>
          <a:prstGeom prst="rect">
            <a:avLst/>
          </a:prstGeom>
          <a:noFill/>
        </p:spPr>
        <p:txBody>
          <a:bodyPr wrap="square" rtlCol="0">
            <a:spAutoFit/>
          </a:bodyPr>
          <a:lstStyle/>
          <a:p>
            <a:r>
              <a:rPr lang="en-US" sz="2400" dirty="0" smtClean="0"/>
              <a:t> Students as origins, agents, doing what they value. </a:t>
            </a:r>
            <a:endParaRPr lang="en-US" sz="2400" dirty="0"/>
          </a:p>
        </p:txBody>
      </p:sp>
      <p:sp>
        <p:nvSpPr>
          <p:cNvPr id="7" name="TextBox 6"/>
          <p:cNvSpPr txBox="1"/>
          <p:nvPr/>
        </p:nvSpPr>
        <p:spPr>
          <a:xfrm>
            <a:off x="6174455" y="6296971"/>
            <a:ext cx="2563565" cy="369332"/>
          </a:xfrm>
          <a:prstGeom prst="rect">
            <a:avLst/>
          </a:prstGeom>
          <a:noFill/>
        </p:spPr>
        <p:txBody>
          <a:bodyPr wrap="none" rtlCol="0">
            <a:spAutoFit/>
          </a:bodyPr>
          <a:lstStyle/>
          <a:p>
            <a:pPr algn="r"/>
            <a:r>
              <a:rPr lang="en-US" i="1" dirty="0" smtClean="0"/>
              <a:t>Adapted from Reeve, 2011</a:t>
            </a:r>
            <a:endParaRPr lang="en-US" i="1" dirty="0"/>
          </a:p>
        </p:txBody>
      </p:sp>
    </p:spTree>
    <p:extLst>
      <p:ext uri="{BB962C8B-B14F-4D97-AF65-F5344CB8AC3E}">
        <p14:creationId xmlns:p14="http://schemas.microsoft.com/office/powerpoint/2010/main" val="6555217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a:t>
            </a:r>
            <a:endParaRPr lang="en-US" dirty="0"/>
          </a:p>
        </p:txBody>
      </p:sp>
      <p:sp>
        <p:nvSpPr>
          <p:cNvPr id="3" name="Content Placeholder 2"/>
          <p:cNvSpPr>
            <a:spLocks noGrp="1"/>
          </p:cNvSpPr>
          <p:nvPr>
            <p:ph idx="1"/>
          </p:nvPr>
        </p:nvSpPr>
        <p:spPr>
          <a:xfrm>
            <a:off x="312168" y="1695640"/>
            <a:ext cx="7345363" cy="4140023"/>
          </a:xfrm>
        </p:spPr>
        <p:txBody>
          <a:bodyPr>
            <a:normAutofit/>
          </a:bodyPr>
          <a:lstStyle/>
          <a:p>
            <a:pPr marL="457200" indent="-457200">
              <a:buFont typeface="+mj-lt"/>
              <a:buAutoNum type="alphaUcPeriod"/>
            </a:pPr>
            <a:r>
              <a:rPr lang="en-US" sz="2800" dirty="0" smtClean="0"/>
              <a:t>Had one, no biggie.</a:t>
            </a:r>
          </a:p>
          <a:p>
            <a:pPr marL="457200" indent="-457200">
              <a:buFont typeface="+mj-lt"/>
              <a:buAutoNum type="alphaUcPeriod"/>
            </a:pPr>
            <a:r>
              <a:rPr lang="en-US" sz="2800" dirty="0" smtClean="0"/>
              <a:t>Had one, a </a:t>
            </a:r>
            <a:r>
              <a:rPr lang="en-US" sz="2800" i="1" dirty="0" smtClean="0"/>
              <a:t>bit</a:t>
            </a:r>
            <a:r>
              <a:rPr lang="en-US" sz="2800" dirty="0" smtClean="0"/>
              <a:t> of nerves.</a:t>
            </a:r>
          </a:p>
          <a:p>
            <a:pPr marL="457200" indent="-457200">
              <a:buFont typeface="+mj-lt"/>
              <a:buAutoNum type="alphaUcPeriod"/>
            </a:pPr>
            <a:r>
              <a:rPr lang="en-US" sz="2800" dirty="0" smtClean="0"/>
              <a:t>Had one, a LOT of nerves.</a:t>
            </a:r>
          </a:p>
          <a:p>
            <a:pPr marL="457200" indent="-457200">
              <a:buFont typeface="+mj-lt"/>
              <a:buAutoNum type="alphaUcPeriod"/>
            </a:pPr>
            <a:r>
              <a:rPr lang="en-US" sz="2800" dirty="0" smtClean="0"/>
              <a:t>Never had one. </a:t>
            </a:r>
          </a:p>
          <a:p>
            <a:pPr marL="457200" indent="-457200">
              <a:buFont typeface="+mj-lt"/>
              <a:buAutoNum type="alphaUcPeriod"/>
            </a:pPr>
            <a:r>
              <a:rPr lang="en-US" sz="2800" dirty="0" smtClean="0"/>
              <a:t>What's an MRI?</a:t>
            </a:r>
            <a:endParaRPr lang="en-US" sz="2800"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t="15565" r="17247" b="9649"/>
          <a:stretch/>
        </p:blipFill>
        <p:spPr>
          <a:xfrm>
            <a:off x="3927466" y="3657105"/>
            <a:ext cx="4879935" cy="2845202"/>
          </a:xfrm>
          <a:prstGeom prst="rect">
            <a:avLst/>
          </a:prstGeom>
        </p:spPr>
      </p:pic>
    </p:spTree>
    <p:extLst>
      <p:ext uri="{BB962C8B-B14F-4D97-AF65-F5344CB8AC3E}">
        <p14:creationId xmlns:p14="http://schemas.microsoft.com/office/powerpoint/2010/main" val="39792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2332</TotalTime>
  <Words>1614</Words>
  <Application>Microsoft Macintosh PowerPoint</Application>
  <PresentationFormat>On-screen Show (4:3)</PresentationFormat>
  <Paragraphs>240</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Capital</vt:lpstr>
      <vt:lpstr>Room to Grow Enhancing Learning by Supporting Autonomy</vt:lpstr>
      <vt:lpstr>Letting go… </vt:lpstr>
      <vt:lpstr>The Plan</vt:lpstr>
      <vt:lpstr>Self-Determination Theory</vt:lpstr>
      <vt:lpstr>My teaching style</vt:lpstr>
      <vt:lpstr>Autonomy Support: Why?</vt:lpstr>
      <vt:lpstr>Autonomy Support: How?</vt:lpstr>
      <vt:lpstr>1. Nurture inner  motivational resources.</vt:lpstr>
      <vt:lpstr>MRI?</vt:lpstr>
      <vt:lpstr>Case Study Stacie &amp; the MRI Project</vt:lpstr>
      <vt:lpstr>1. The MRI Project</vt:lpstr>
      <vt:lpstr>2. Provide explanatory rationales.</vt:lpstr>
      <vt:lpstr>Case Study Stacie &amp; RM Consulting</vt:lpstr>
      <vt:lpstr>2. RM Consulting.</vt:lpstr>
      <vt:lpstr>3. Employ non-controlling, informational language.</vt:lpstr>
      <vt:lpstr>Case Study Keith and a MOOC</vt:lpstr>
      <vt:lpstr>PowerPoint Presentation</vt:lpstr>
      <vt:lpstr>PowerPoint Presentation</vt:lpstr>
      <vt:lpstr>Case Study Keith and a MOOC</vt:lpstr>
      <vt:lpstr>4. Be patient. Make learning the constant, time the variable.</vt:lpstr>
      <vt:lpstr>Case Study  Larry &amp; U-Pace</vt:lpstr>
      <vt:lpstr>5. Acknowledge &amp; accept resistance &amp; negative emotion.</vt:lpstr>
      <vt:lpstr>Small Case Study</vt:lpstr>
      <vt:lpstr>Reflection</vt:lpstr>
      <vt:lpstr>Discussion</vt:lpstr>
      <vt:lpstr>Autonomy-Supportive Mechanisms</vt:lpstr>
      <vt:lpstr>Which mechanism?</vt:lpstr>
      <vt:lpstr>Duct-tape  parenting teaching</vt:lpstr>
      <vt:lpstr>Thank you!</vt:lpstr>
    </vt:vector>
  </TitlesOfParts>
  <Company>University of Vermont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Room to Grow Enhancing Learning by Supporting Autonomy</dc:title>
  <dc:creator>Larry Rudiger</dc:creator>
  <cp:lastModifiedBy>Larry Rudiger</cp:lastModifiedBy>
  <cp:revision>146</cp:revision>
  <cp:lastPrinted>2013-10-12T03:17:12Z</cp:lastPrinted>
  <dcterms:created xsi:type="dcterms:W3CDTF">2013-10-06T22:24:26Z</dcterms:created>
  <dcterms:modified xsi:type="dcterms:W3CDTF">2013-10-14T19:57:48Z</dcterms:modified>
</cp:coreProperties>
</file>